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65" r:id="rId2"/>
    <p:sldId id="260" r:id="rId3"/>
  </p:sldIdLst>
  <p:sldSz cx="6858000" cy="9906000" type="A4"/>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中野 泰之" initials="中野" lastIdx="0" clrIdx="0">
    <p:extLst>
      <p:ext uri="{19B8F6BF-5375-455C-9EA6-DF929625EA0E}">
        <p15:presenceInfo xmlns:p15="http://schemas.microsoft.com/office/powerpoint/2012/main" userId="S-1-5-21-3118404801-1412945179-3740556579-236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EC6EE"/>
    <a:srgbClr val="FF6600"/>
    <a:srgbClr val="B8F8FB"/>
    <a:srgbClr val="FFCC66"/>
    <a:srgbClr val="FFFFCC"/>
    <a:srgbClr val="018FC7"/>
    <a:srgbClr val="F6E8CB"/>
    <a:srgbClr val="FFFF66"/>
    <a:srgbClr val="FFFF99"/>
    <a:srgbClr val="80FD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644" autoAdjust="0"/>
    <p:restoredTop sz="94660"/>
  </p:normalViewPr>
  <p:slideViewPr>
    <p:cSldViewPr snapToGrid="0">
      <p:cViewPr varScale="1">
        <p:scale>
          <a:sx n="88" d="100"/>
          <a:sy n="88" d="100"/>
        </p:scale>
        <p:origin x="2814" y="108"/>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1415DC6F-FE3A-4A8B-A56A-E9FE37699727}" type="datetimeFigureOut">
              <a:rPr kumimoji="1" lang="ja-JP" altLang="en-US" smtClean="0"/>
              <a:t>2026/8/19</a:t>
            </a:fld>
            <a:endParaRPr kumimoji="1" lang="ja-JP" altLang="en-US"/>
          </a:p>
        </p:txBody>
      </p:sp>
      <p:sp>
        <p:nvSpPr>
          <p:cNvPr id="4" name="スライド イメージ プレースホルダー 3"/>
          <p:cNvSpPr>
            <a:spLocks noGrp="1" noRot="1" noChangeAspect="1"/>
          </p:cNvSpPr>
          <p:nvPr>
            <p:ph type="sldImg" idx="2"/>
          </p:nvPr>
        </p:nvSpPr>
        <p:spPr>
          <a:xfrm>
            <a:off x="2216150" y="1233488"/>
            <a:ext cx="230346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B58DE245-3F1F-402C-83CF-D2E831E25B4E}" type="slidenum">
              <a:rPr kumimoji="1" lang="ja-JP" altLang="en-US" smtClean="0"/>
              <a:t>‹#›</a:t>
            </a:fld>
            <a:endParaRPr kumimoji="1" lang="ja-JP" altLang="en-US"/>
          </a:p>
        </p:txBody>
      </p:sp>
    </p:spTree>
    <p:extLst>
      <p:ext uri="{BB962C8B-B14F-4D97-AF65-F5344CB8AC3E}">
        <p14:creationId xmlns:p14="http://schemas.microsoft.com/office/powerpoint/2010/main" val="79019423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4ADA357-7CF6-4B81-8D32-4C71C3DAEDC1}"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AEA3AC5-1273-49C9-B7F3-F606B24FD7F8}" type="slidenum">
              <a:rPr kumimoji="1" lang="ja-JP" altLang="en-US" smtClean="0"/>
              <a:t>‹#›</a:t>
            </a:fld>
            <a:endParaRPr kumimoji="1" lang="ja-JP" altLang="en-US"/>
          </a:p>
        </p:txBody>
      </p:sp>
    </p:spTree>
    <p:extLst>
      <p:ext uri="{BB962C8B-B14F-4D97-AF65-F5344CB8AC3E}">
        <p14:creationId xmlns:p14="http://schemas.microsoft.com/office/powerpoint/2010/main" val="1418021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ADA357-7CF6-4B81-8D32-4C71C3DAEDC1}"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AEA3AC5-1273-49C9-B7F3-F606B24FD7F8}" type="slidenum">
              <a:rPr kumimoji="1" lang="ja-JP" altLang="en-US" smtClean="0"/>
              <a:t>‹#›</a:t>
            </a:fld>
            <a:endParaRPr kumimoji="1" lang="ja-JP" altLang="en-US"/>
          </a:p>
        </p:txBody>
      </p:sp>
    </p:spTree>
    <p:extLst>
      <p:ext uri="{BB962C8B-B14F-4D97-AF65-F5344CB8AC3E}">
        <p14:creationId xmlns:p14="http://schemas.microsoft.com/office/powerpoint/2010/main" val="1900281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ADA357-7CF6-4B81-8D32-4C71C3DAEDC1}"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AEA3AC5-1273-49C9-B7F3-F606B24FD7F8}" type="slidenum">
              <a:rPr kumimoji="1" lang="ja-JP" altLang="en-US" smtClean="0"/>
              <a:t>‹#›</a:t>
            </a:fld>
            <a:endParaRPr kumimoji="1" lang="ja-JP" altLang="en-US"/>
          </a:p>
        </p:txBody>
      </p:sp>
    </p:spTree>
    <p:extLst>
      <p:ext uri="{BB962C8B-B14F-4D97-AF65-F5344CB8AC3E}">
        <p14:creationId xmlns:p14="http://schemas.microsoft.com/office/powerpoint/2010/main" val="638457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ADA357-7CF6-4B81-8D32-4C71C3DAEDC1}"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AEA3AC5-1273-49C9-B7F3-F606B24FD7F8}" type="slidenum">
              <a:rPr kumimoji="1" lang="ja-JP" altLang="en-US" smtClean="0"/>
              <a:t>‹#›</a:t>
            </a:fld>
            <a:endParaRPr kumimoji="1" lang="ja-JP" altLang="en-US"/>
          </a:p>
        </p:txBody>
      </p:sp>
    </p:spTree>
    <p:extLst>
      <p:ext uri="{BB962C8B-B14F-4D97-AF65-F5344CB8AC3E}">
        <p14:creationId xmlns:p14="http://schemas.microsoft.com/office/powerpoint/2010/main" val="1621480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4ADA357-7CF6-4B81-8D32-4C71C3DAEDC1}" type="datetimeFigureOut">
              <a:rPr kumimoji="1" lang="ja-JP" altLang="en-US" smtClean="0"/>
              <a:t>2026/8/19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AEA3AC5-1273-49C9-B7F3-F606B24FD7F8}" type="slidenum">
              <a:rPr kumimoji="1" lang="ja-JP" altLang="en-US" smtClean="0"/>
              <a:t>‹#›</a:t>
            </a:fld>
            <a:endParaRPr kumimoji="1" lang="ja-JP" altLang="en-US"/>
          </a:p>
        </p:txBody>
      </p:sp>
    </p:spTree>
    <p:extLst>
      <p:ext uri="{BB962C8B-B14F-4D97-AF65-F5344CB8AC3E}">
        <p14:creationId xmlns:p14="http://schemas.microsoft.com/office/powerpoint/2010/main" val="1780106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4ADA357-7CF6-4B81-8D32-4C71C3DAEDC1}" type="datetimeFigureOut">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AEA3AC5-1273-49C9-B7F3-F606B24FD7F8}" type="slidenum">
              <a:rPr kumimoji="1" lang="ja-JP" altLang="en-US" smtClean="0"/>
              <a:t>‹#›</a:t>
            </a:fld>
            <a:endParaRPr kumimoji="1" lang="ja-JP" altLang="en-US"/>
          </a:p>
        </p:txBody>
      </p:sp>
    </p:spTree>
    <p:extLst>
      <p:ext uri="{BB962C8B-B14F-4D97-AF65-F5344CB8AC3E}">
        <p14:creationId xmlns:p14="http://schemas.microsoft.com/office/powerpoint/2010/main" val="3431907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4ADA357-7CF6-4B81-8D32-4C71C3DAEDC1}" type="datetimeFigureOut">
              <a:rPr kumimoji="1" lang="ja-JP" altLang="en-US" smtClean="0"/>
              <a:t>2026/8/19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AEA3AC5-1273-49C9-B7F3-F606B24FD7F8}" type="slidenum">
              <a:rPr kumimoji="1" lang="ja-JP" altLang="en-US" smtClean="0"/>
              <a:t>‹#›</a:t>
            </a:fld>
            <a:endParaRPr kumimoji="1" lang="ja-JP" altLang="en-US"/>
          </a:p>
        </p:txBody>
      </p:sp>
    </p:spTree>
    <p:extLst>
      <p:ext uri="{BB962C8B-B14F-4D97-AF65-F5344CB8AC3E}">
        <p14:creationId xmlns:p14="http://schemas.microsoft.com/office/powerpoint/2010/main" val="3313514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4ADA357-7CF6-4B81-8D32-4C71C3DAEDC1}" type="datetimeFigureOut">
              <a:rPr kumimoji="1" lang="ja-JP" altLang="en-US" smtClean="0"/>
              <a:t>2026/8/19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AEA3AC5-1273-49C9-B7F3-F606B24FD7F8}" type="slidenum">
              <a:rPr kumimoji="1" lang="ja-JP" altLang="en-US" smtClean="0"/>
              <a:t>‹#›</a:t>
            </a:fld>
            <a:endParaRPr kumimoji="1" lang="ja-JP" altLang="en-US"/>
          </a:p>
        </p:txBody>
      </p:sp>
    </p:spTree>
    <p:extLst>
      <p:ext uri="{BB962C8B-B14F-4D97-AF65-F5344CB8AC3E}">
        <p14:creationId xmlns:p14="http://schemas.microsoft.com/office/powerpoint/2010/main" val="1865563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ADA357-7CF6-4B81-8D32-4C71C3DAEDC1}" type="datetimeFigureOut">
              <a:rPr kumimoji="1" lang="ja-JP" altLang="en-US" smtClean="0"/>
              <a:t>2026/8/19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AEA3AC5-1273-49C9-B7F3-F606B24FD7F8}" type="slidenum">
              <a:rPr kumimoji="1" lang="ja-JP" altLang="en-US" smtClean="0"/>
              <a:t>‹#›</a:t>
            </a:fld>
            <a:endParaRPr kumimoji="1" lang="ja-JP" altLang="en-US"/>
          </a:p>
        </p:txBody>
      </p:sp>
    </p:spTree>
    <p:extLst>
      <p:ext uri="{BB962C8B-B14F-4D97-AF65-F5344CB8AC3E}">
        <p14:creationId xmlns:p14="http://schemas.microsoft.com/office/powerpoint/2010/main" val="1281617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ADA357-7CF6-4B81-8D32-4C71C3DAEDC1}" type="datetimeFigureOut">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AEA3AC5-1273-49C9-B7F3-F606B24FD7F8}" type="slidenum">
              <a:rPr kumimoji="1" lang="ja-JP" altLang="en-US" smtClean="0"/>
              <a:t>‹#›</a:t>
            </a:fld>
            <a:endParaRPr kumimoji="1" lang="ja-JP" altLang="en-US"/>
          </a:p>
        </p:txBody>
      </p:sp>
    </p:spTree>
    <p:extLst>
      <p:ext uri="{BB962C8B-B14F-4D97-AF65-F5344CB8AC3E}">
        <p14:creationId xmlns:p14="http://schemas.microsoft.com/office/powerpoint/2010/main" val="1273949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ADA357-7CF6-4B81-8D32-4C71C3DAEDC1}" type="datetimeFigureOut">
              <a:rPr kumimoji="1" lang="ja-JP" altLang="en-US" smtClean="0"/>
              <a:t>2026/8/19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AEA3AC5-1273-49C9-B7F3-F606B24FD7F8}" type="slidenum">
              <a:rPr kumimoji="1" lang="ja-JP" altLang="en-US" smtClean="0"/>
              <a:t>‹#›</a:t>
            </a:fld>
            <a:endParaRPr kumimoji="1" lang="ja-JP" altLang="en-US"/>
          </a:p>
        </p:txBody>
      </p:sp>
    </p:spTree>
    <p:extLst>
      <p:ext uri="{BB962C8B-B14F-4D97-AF65-F5344CB8AC3E}">
        <p14:creationId xmlns:p14="http://schemas.microsoft.com/office/powerpoint/2010/main" val="2663297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F4ADA357-7CF6-4B81-8D32-4C71C3DAEDC1}" type="datetimeFigureOut">
              <a:rPr kumimoji="1" lang="ja-JP" altLang="en-US" smtClean="0"/>
              <a:t>2026/8/19</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9AEA3AC5-1273-49C9-B7F3-F606B24FD7F8}" type="slidenum">
              <a:rPr kumimoji="1" lang="ja-JP" altLang="en-US" smtClean="0"/>
              <a:t>‹#›</a:t>
            </a:fld>
            <a:endParaRPr kumimoji="1" lang="ja-JP" altLang="en-US"/>
          </a:p>
        </p:txBody>
      </p:sp>
    </p:spTree>
    <p:extLst>
      <p:ext uri="{BB962C8B-B14F-4D97-AF65-F5344CB8AC3E}">
        <p14:creationId xmlns:p14="http://schemas.microsoft.com/office/powerpoint/2010/main" val="16829434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hyperlink" Target="mailto:s05460@pref.Nagasaki.lg.jp"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65921-26DF-80DD-D2AA-15A6184442A5}"/>
            </a:ext>
          </a:extLst>
        </p:cNvPr>
        <p:cNvGrpSpPr/>
        <p:nvPr/>
      </p:nvGrpSpPr>
      <p:grpSpPr>
        <a:xfrm>
          <a:off x="0" y="0"/>
          <a:ext cx="0" cy="0"/>
          <a:chOff x="0" y="0"/>
          <a:chExt cx="0" cy="0"/>
        </a:xfrm>
      </p:grpSpPr>
      <p:pic>
        <p:nvPicPr>
          <p:cNvPr id="72" name="図 71" descr="花が咲いている絵&#10;&#10;AI によって生成されたコンテンツは間違っている可能性があります。">
            <a:extLst>
              <a:ext uri="{FF2B5EF4-FFF2-40B4-BE49-F238E27FC236}">
                <a16:creationId xmlns:a16="http://schemas.microsoft.com/office/drawing/2014/main" id="{658F97D9-DC33-E42C-C082-D37CB97438BD}"/>
              </a:ext>
            </a:extLst>
          </p:cNvPr>
          <p:cNvPicPr>
            <a:picLocks noChangeAspect="1"/>
          </p:cNvPicPr>
          <p:nvPr/>
        </p:nvPicPr>
        <p:blipFill>
          <a:blip r:embed="rId2">
            <a:alphaModFix amt="35000"/>
            <a:extLst>
              <a:ext uri="{28A0092B-C50C-407E-A947-70E740481C1C}">
                <a14:useLocalDpi xmlns:a14="http://schemas.microsoft.com/office/drawing/2010/main" val="0"/>
              </a:ext>
            </a:extLst>
          </a:blip>
          <a:stretch>
            <a:fillRect/>
          </a:stretch>
        </p:blipFill>
        <p:spPr>
          <a:xfrm flipH="1">
            <a:off x="-722247" y="2849817"/>
            <a:ext cx="7730621" cy="7205545"/>
          </a:xfrm>
          <a:prstGeom prst="rect">
            <a:avLst/>
          </a:prstGeom>
        </p:spPr>
      </p:pic>
      <p:sp>
        <p:nvSpPr>
          <p:cNvPr id="13" name="四角形: 角を丸くする 12">
            <a:extLst>
              <a:ext uri="{FF2B5EF4-FFF2-40B4-BE49-F238E27FC236}">
                <a16:creationId xmlns:a16="http://schemas.microsoft.com/office/drawing/2014/main" id="{3DBA58B1-7674-33E2-A17A-E4634EE29DC6}"/>
              </a:ext>
            </a:extLst>
          </p:cNvPr>
          <p:cNvSpPr/>
          <p:nvPr/>
        </p:nvSpPr>
        <p:spPr>
          <a:xfrm>
            <a:off x="242063" y="8218696"/>
            <a:ext cx="6510605" cy="817029"/>
          </a:xfrm>
          <a:prstGeom prst="round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descr="挿絵 が含まれている画像&#10;&#10;AI によって生成されたコンテンツは間違っている可能性があります。">
            <a:extLst>
              <a:ext uri="{FF2B5EF4-FFF2-40B4-BE49-F238E27FC236}">
                <a16:creationId xmlns:a16="http://schemas.microsoft.com/office/drawing/2014/main" id="{AAFB7E66-5ABE-2D75-08B6-BC79A436EB60}"/>
              </a:ext>
            </a:extLst>
          </p:cNvPr>
          <p:cNvPicPr>
            <a:picLocks noChangeAspect="1"/>
          </p:cNvPicPr>
          <p:nvPr/>
        </p:nvPicPr>
        <p:blipFill>
          <a:blip r:embed="rId3">
            <a:extLst>
              <a:ext uri="{28A0092B-C50C-407E-A947-70E740481C1C}">
                <a14:useLocalDpi xmlns:a14="http://schemas.microsoft.com/office/drawing/2010/main" val="0"/>
              </a:ext>
            </a:extLst>
          </a:blip>
          <a:srcRect l="21597" r="18791"/>
          <a:stretch/>
        </p:blipFill>
        <p:spPr>
          <a:xfrm>
            <a:off x="5086932" y="3103407"/>
            <a:ext cx="1702528" cy="2144673"/>
          </a:xfrm>
          <a:prstGeom prst="rect">
            <a:avLst/>
          </a:prstGeom>
        </p:spPr>
      </p:pic>
      <p:pic>
        <p:nvPicPr>
          <p:cNvPr id="74" name="図 73" descr="花のデザイン&#10;&#10;AI によって生成されたコンテンツは間違っている可能性があります。">
            <a:extLst>
              <a:ext uri="{FF2B5EF4-FFF2-40B4-BE49-F238E27FC236}">
                <a16:creationId xmlns:a16="http://schemas.microsoft.com/office/drawing/2014/main" id="{68785FE3-813F-1141-16BA-9CEA69657424}"/>
              </a:ext>
            </a:extLst>
          </p:cNvPr>
          <p:cNvPicPr>
            <a:picLocks noChangeAspect="1"/>
          </p:cNvPicPr>
          <p:nvPr/>
        </p:nvPicPr>
        <p:blipFill>
          <a:blip r:embed="rId4">
            <a:alphaModFix amt="35000"/>
            <a:extLst>
              <a:ext uri="{28A0092B-C50C-407E-A947-70E740481C1C}">
                <a14:useLocalDpi xmlns:a14="http://schemas.microsoft.com/office/drawing/2010/main" val="0"/>
              </a:ext>
            </a:extLst>
          </a:blip>
          <a:stretch>
            <a:fillRect/>
          </a:stretch>
        </p:blipFill>
        <p:spPr>
          <a:xfrm flipH="1">
            <a:off x="3739274" y="2168194"/>
            <a:ext cx="2278899" cy="2278899"/>
          </a:xfrm>
          <a:prstGeom prst="rect">
            <a:avLst/>
          </a:prstGeom>
        </p:spPr>
      </p:pic>
      <p:sp>
        <p:nvSpPr>
          <p:cNvPr id="5" name="四角形: 角を丸くする 4">
            <a:extLst>
              <a:ext uri="{FF2B5EF4-FFF2-40B4-BE49-F238E27FC236}">
                <a16:creationId xmlns:a16="http://schemas.microsoft.com/office/drawing/2014/main" id="{8DA2B5DB-A82C-59A8-8491-3281370C8CFF}"/>
              </a:ext>
            </a:extLst>
          </p:cNvPr>
          <p:cNvSpPr/>
          <p:nvPr/>
        </p:nvSpPr>
        <p:spPr>
          <a:xfrm>
            <a:off x="144132" y="1409718"/>
            <a:ext cx="6645328" cy="947877"/>
          </a:xfrm>
          <a:prstGeom prst="roundRect">
            <a:avLst/>
          </a:prstGeom>
          <a:solidFill>
            <a:schemeClr val="tx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四角形: 角を丸くする 40">
            <a:extLst>
              <a:ext uri="{FF2B5EF4-FFF2-40B4-BE49-F238E27FC236}">
                <a16:creationId xmlns:a16="http://schemas.microsoft.com/office/drawing/2014/main" id="{4FFAB78E-87DB-7B7E-FAFE-8DE8CF85BAD2}"/>
              </a:ext>
            </a:extLst>
          </p:cNvPr>
          <p:cNvSpPr/>
          <p:nvPr/>
        </p:nvSpPr>
        <p:spPr>
          <a:xfrm>
            <a:off x="176572" y="8150751"/>
            <a:ext cx="6510605" cy="820631"/>
          </a:xfrm>
          <a:prstGeom prst="roundRect">
            <a:avLst/>
          </a:prstGeom>
          <a:solidFill>
            <a:srgbClr val="F1F8E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正方形/長方形 54">
            <a:extLst>
              <a:ext uri="{FF2B5EF4-FFF2-40B4-BE49-F238E27FC236}">
                <a16:creationId xmlns:a16="http://schemas.microsoft.com/office/drawing/2014/main" id="{C27304D9-9AC4-2537-C4A7-5572D0C3528B}"/>
              </a:ext>
            </a:extLst>
          </p:cNvPr>
          <p:cNvSpPr/>
          <p:nvPr/>
        </p:nvSpPr>
        <p:spPr>
          <a:xfrm>
            <a:off x="0" y="9321422"/>
            <a:ext cx="6858000" cy="609704"/>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四角形: 角を丸くする 36">
            <a:extLst>
              <a:ext uri="{FF2B5EF4-FFF2-40B4-BE49-F238E27FC236}">
                <a16:creationId xmlns:a16="http://schemas.microsoft.com/office/drawing/2014/main" id="{34E5C1A9-BFE9-D670-18D3-86CD3C6E926E}"/>
              </a:ext>
            </a:extLst>
          </p:cNvPr>
          <p:cNvSpPr/>
          <p:nvPr/>
        </p:nvSpPr>
        <p:spPr>
          <a:xfrm>
            <a:off x="205853" y="2750236"/>
            <a:ext cx="4848313" cy="2095170"/>
          </a:xfrm>
          <a:prstGeom prst="round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四角形: 角を丸くする 7">
            <a:extLst>
              <a:ext uri="{FF2B5EF4-FFF2-40B4-BE49-F238E27FC236}">
                <a16:creationId xmlns:a16="http://schemas.microsoft.com/office/drawing/2014/main" id="{20BCC542-3FF0-979B-880C-5CAF63F069DC}"/>
              </a:ext>
            </a:extLst>
          </p:cNvPr>
          <p:cNvSpPr/>
          <p:nvPr/>
        </p:nvSpPr>
        <p:spPr>
          <a:xfrm>
            <a:off x="109203" y="2712925"/>
            <a:ext cx="4849380" cy="2047150"/>
          </a:xfrm>
          <a:prstGeom prst="roundRect">
            <a:avLst/>
          </a:prstGeom>
          <a:solidFill>
            <a:srgbClr val="F1F8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正方形/長方形 34">
            <a:extLst>
              <a:ext uri="{FF2B5EF4-FFF2-40B4-BE49-F238E27FC236}">
                <a16:creationId xmlns:a16="http://schemas.microsoft.com/office/drawing/2014/main" id="{5DB63B3E-FAEE-102F-E1BB-432B855F0414}"/>
              </a:ext>
            </a:extLst>
          </p:cNvPr>
          <p:cNvSpPr/>
          <p:nvPr/>
        </p:nvSpPr>
        <p:spPr>
          <a:xfrm>
            <a:off x="0" y="0"/>
            <a:ext cx="6858000" cy="1186935"/>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タイトル 1">
            <a:extLst>
              <a:ext uri="{FF2B5EF4-FFF2-40B4-BE49-F238E27FC236}">
                <a16:creationId xmlns:a16="http://schemas.microsoft.com/office/drawing/2014/main" id="{45B23AB0-433D-2062-C732-FABA005F46A5}"/>
              </a:ext>
            </a:extLst>
          </p:cNvPr>
          <p:cNvSpPr txBox="1">
            <a:spLocks/>
          </p:cNvSpPr>
          <p:nvPr/>
        </p:nvSpPr>
        <p:spPr>
          <a:xfrm>
            <a:off x="323850" y="247499"/>
            <a:ext cx="6858000" cy="1035632"/>
          </a:xfrm>
          <a:prstGeom prst="rect">
            <a:avLst/>
          </a:prstGeom>
          <a:noFill/>
          <a:effectLst/>
          <a:sp3d/>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3600" b="1" dirty="0">
                <a:latin typeface="BIZ UDゴシック" panose="020B0400000000000000" pitchFamily="49" charset="-128"/>
                <a:ea typeface="BIZ UDゴシック" panose="020B0400000000000000" pitchFamily="49" charset="-128"/>
              </a:rPr>
              <a:t>長崎県障害者雇用支援のつどい</a:t>
            </a:r>
            <a:endParaRPr lang="ja-JP" altLang="en-US" sz="3200" b="1" dirty="0">
              <a:latin typeface="BIZ UDゴシック" panose="020B0400000000000000" pitchFamily="49" charset="-128"/>
              <a:ea typeface="BIZ UDゴシック" panose="020B0400000000000000" pitchFamily="49" charset="-128"/>
            </a:endParaRPr>
          </a:p>
        </p:txBody>
      </p:sp>
      <p:sp>
        <p:nvSpPr>
          <p:cNvPr id="22" name="四角形: 角を丸くする 21">
            <a:extLst>
              <a:ext uri="{FF2B5EF4-FFF2-40B4-BE49-F238E27FC236}">
                <a16:creationId xmlns:a16="http://schemas.microsoft.com/office/drawing/2014/main" id="{25957031-0059-4402-230F-AAF7C3CAF357}"/>
              </a:ext>
            </a:extLst>
          </p:cNvPr>
          <p:cNvSpPr/>
          <p:nvPr/>
        </p:nvSpPr>
        <p:spPr>
          <a:xfrm>
            <a:off x="242062" y="5280930"/>
            <a:ext cx="6510604" cy="2737496"/>
          </a:xfrm>
          <a:prstGeom prst="round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四角形: 角を丸くする 23">
            <a:extLst>
              <a:ext uri="{FF2B5EF4-FFF2-40B4-BE49-F238E27FC236}">
                <a16:creationId xmlns:a16="http://schemas.microsoft.com/office/drawing/2014/main" id="{2657CEA5-8A0F-93AE-24E7-FC425896C52B}"/>
              </a:ext>
            </a:extLst>
          </p:cNvPr>
          <p:cNvSpPr/>
          <p:nvPr/>
        </p:nvSpPr>
        <p:spPr>
          <a:xfrm>
            <a:off x="103390" y="9375965"/>
            <a:ext cx="641649" cy="252232"/>
          </a:xfrm>
          <a:prstGeom prst="roundRect">
            <a:avLst/>
          </a:prstGeom>
          <a:solidFill>
            <a:schemeClr val="bg1"/>
          </a:solidFill>
          <a:ln>
            <a:solidFill>
              <a:schemeClr val="tx1"/>
            </a:solidFill>
          </a:ln>
        </p:spPr>
        <p:style>
          <a:lnRef idx="2">
            <a:schemeClr val="accent2"/>
          </a:lnRef>
          <a:fillRef idx="1">
            <a:schemeClr val="lt1"/>
          </a:fillRef>
          <a:effectRef idx="0">
            <a:schemeClr val="accent2"/>
          </a:effectRef>
          <a:fontRef idx="minor">
            <a:schemeClr val="dk1"/>
          </a:fontRef>
        </p:style>
        <p:txBody>
          <a:bodyPr lIns="0" tIns="0" rIns="0" bIns="0" rtlCol="0" anchor="ctr"/>
          <a:lstStyle/>
          <a:p>
            <a:pPr algn="ctr">
              <a:lnSpc>
                <a:spcPct val="150000"/>
              </a:lnSpc>
            </a:pPr>
            <a:r>
              <a:rPr kumimoji="1" lang="ja-JP" altLang="en-US" sz="1100" b="1" dirty="0">
                <a:solidFill>
                  <a:schemeClr val="tx1"/>
                </a:solidFill>
                <a:latin typeface="BIZ UDゴシック" panose="020B0400000000000000" pitchFamily="49" charset="-128"/>
                <a:ea typeface="BIZ UDゴシック" panose="020B0400000000000000" pitchFamily="49" charset="-128"/>
              </a:rPr>
              <a:t>問合わせ</a:t>
            </a:r>
          </a:p>
        </p:txBody>
      </p:sp>
      <p:sp>
        <p:nvSpPr>
          <p:cNvPr id="25" name="テキスト ボックス 24">
            <a:extLst>
              <a:ext uri="{FF2B5EF4-FFF2-40B4-BE49-F238E27FC236}">
                <a16:creationId xmlns:a16="http://schemas.microsoft.com/office/drawing/2014/main" id="{93F3553F-B37C-ED49-A0E8-3F57A14679A7}"/>
              </a:ext>
            </a:extLst>
          </p:cNvPr>
          <p:cNvSpPr txBox="1"/>
          <p:nvPr/>
        </p:nvSpPr>
        <p:spPr>
          <a:xfrm>
            <a:off x="776647" y="9273269"/>
            <a:ext cx="2328504" cy="646331"/>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長崎県 産業労働部 </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雇用労働政策課 労政福祉班</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Ｔ</a:t>
            </a:r>
            <a:r>
              <a:rPr kumimoji="1" lang="en-US" altLang="ja-JP" sz="1200" dirty="0" err="1">
                <a:latin typeface="BIZ UDPゴシック" panose="020B0400000000000000" pitchFamily="50" charset="-128"/>
                <a:ea typeface="BIZ UDPゴシック" panose="020B0400000000000000" pitchFamily="50" charset="-128"/>
              </a:rPr>
              <a:t>el</a:t>
            </a:r>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095-895-2714</a:t>
            </a:r>
            <a:endParaRPr kumimoji="1" lang="ja-JP" altLang="en-US" sz="1100" dirty="0">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59B2CD35-8F06-78A3-0227-BADAE45DD7F6}"/>
              </a:ext>
            </a:extLst>
          </p:cNvPr>
          <p:cNvSpPr txBox="1"/>
          <p:nvPr/>
        </p:nvSpPr>
        <p:spPr>
          <a:xfrm>
            <a:off x="3378366" y="9329970"/>
            <a:ext cx="3583024" cy="623248"/>
          </a:xfrm>
          <a:prstGeom prst="rect">
            <a:avLst/>
          </a:prstGeom>
          <a:noFill/>
        </p:spPr>
        <p:txBody>
          <a:bodyPr wrap="square" rtlCol="0">
            <a:spAutoFit/>
          </a:bodyPr>
          <a:lstStyle/>
          <a:p>
            <a:r>
              <a:rPr kumimoji="1" lang="ja-JP" altLang="en-US" sz="1200" dirty="0">
                <a:latin typeface="BIZ UDゴシック" panose="020B0400000000000000" pitchFamily="49" charset="-128"/>
                <a:ea typeface="BIZ UDゴシック" panose="020B0400000000000000" pitchFamily="49" charset="-128"/>
              </a:rPr>
              <a:t>長崎県</a:t>
            </a:r>
            <a:r>
              <a:rPr kumimoji="1" lang="en-US" altLang="ja-JP" sz="1200" dirty="0">
                <a:latin typeface="BIZ UDゴシック" panose="020B0400000000000000" pitchFamily="49" charset="-128"/>
                <a:ea typeface="BIZ UDゴシック" panose="020B0400000000000000" pitchFamily="49" charset="-128"/>
              </a:rPr>
              <a:t>/</a:t>
            </a:r>
            <a:r>
              <a:rPr kumimoji="1" lang="ja-JP" altLang="en-US" sz="1200" dirty="0">
                <a:latin typeface="BIZ UDゴシック" panose="020B0400000000000000" pitchFamily="49" charset="-128"/>
                <a:ea typeface="BIZ UDゴシック" panose="020B0400000000000000" pitchFamily="49" charset="-128"/>
              </a:rPr>
              <a:t>（独）高齢・障害・求職者雇用支援機構</a:t>
            </a:r>
            <a:r>
              <a:rPr kumimoji="1" lang="en-US" altLang="ja-JP" sz="1200" dirty="0">
                <a:latin typeface="BIZ UDゴシック" panose="020B0400000000000000" pitchFamily="49" charset="-128"/>
                <a:ea typeface="BIZ UDゴシック" panose="020B0400000000000000" pitchFamily="49" charset="-128"/>
              </a:rPr>
              <a:t>/</a:t>
            </a:r>
          </a:p>
          <a:p>
            <a:r>
              <a:rPr kumimoji="1" lang="ja-JP" altLang="en-US" sz="1200" dirty="0">
                <a:latin typeface="BIZ UDゴシック" panose="020B0400000000000000" pitchFamily="49" charset="-128"/>
                <a:ea typeface="BIZ UDゴシック" panose="020B0400000000000000" pitchFamily="49" charset="-128"/>
              </a:rPr>
              <a:t>長崎県中小企業団体中央会</a:t>
            </a:r>
            <a:r>
              <a:rPr kumimoji="1" lang="en-US" altLang="ja-JP" sz="1200" dirty="0">
                <a:latin typeface="BIZ UDゴシック" panose="020B0400000000000000" pitchFamily="49" charset="-128"/>
                <a:ea typeface="BIZ UDゴシック" panose="020B0400000000000000" pitchFamily="49" charset="-128"/>
              </a:rPr>
              <a:t>/</a:t>
            </a:r>
            <a:r>
              <a:rPr kumimoji="1" lang="ja-JP" altLang="en-US" sz="1200" dirty="0">
                <a:latin typeface="BIZ UDゴシック" panose="020B0400000000000000" pitchFamily="49" charset="-128"/>
                <a:ea typeface="BIZ UDゴシック" panose="020B0400000000000000" pitchFamily="49" charset="-128"/>
              </a:rPr>
              <a:t>長崎労働局</a:t>
            </a:r>
          </a:p>
          <a:p>
            <a:endParaRPr kumimoji="1" lang="en-US" altLang="ja-JP" sz="1050" dirty="0">
              <a:latin typeface="BIZ UDゴシック" panose="020B0400000000000000" pitchFamily="49" charset="-128"/>
              <a:ea typeface="BIZ UDゴシック" panose="020B0400000000000000" pitchFamily="49" charset="-128"/>
            </a:endParaRPr>
          </a:p>
        </p:txBody>
      </p:sp>
      <p:cxnSp>
        <p:nvCxnSpPr>
          <p:cNvPr id="29" name="直線コネクタ 28">
            <a:extLst>
              <a:ext uri="{FF2B5EF4-FFF2-40B4-BE49-F238E27FC236}">
                <a16:creationId xmlns:a16="http://schemas.microsoft.com/office/drawing/2014/main" id="{6D0AF2EC-4C2B-6FFC-6153-5A064F5834F5}"/>
              </a:ext>
            </a:extLst>
          </p:cNvPr>
          <p:cNvCxnSpPr>
            <a:cxnSpLocks/>
          </p:cNvCxnSpPr>
          <p:nvPr/>
        </p:nvCxnSpPr>
        <p:spPr>
          <a:xfrm>
            <a:off x="323850" y="243263"/>
            <a:ext cx="2240950" cy="93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80E808E1-19DA-B627-2272-122F99B04AFC}"/>
              </a:ext>
            </a:extLst>
          </p:cNvPr>
          <p:cNvCxnSpPr>
            <a:cxnSpLocks/>
          </p:cNvCxnSpPr>
          <p:nvPr/>
        </p:nvCxnSpPr>
        <p:spPr>
          <a:xfrm>
            <a:off x="4180112" y="264406"/>
            <a:ext cx="2112327" cy="108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テキスト ボックス 31">
            <a:extLst>
              <a:ext uri="{FF2B5EF4-FFF2-40B4-BE49-F238E27FC236}">
                <a16:creationId xmlns:a16="http://schemas.microsoft.com/office/drawing/2014/main" id="{E1F794BD-F03A-421C-0854-9107664DBF4B}"/>
              </a:ext>
            </a:extLst>
          </p:cNvPr>
          <p:cNvSpPr txBox="1"/>
          <p:nvPr/>
        </p:nvSpPr>
        <p:spPr>
          <a:xfrm>
            <a:off x="2888650" y="94038"/>
            <a:ext cx="1679898" cy="338554"/>
          </a:xfrm>
          <a:prstGeom prst="rect">
            <a:avLst/>
          </a:prstGeom>
          <a:noFill/>
        </p:spPr>
        <p:txBody>
          <a:bodyPr wrap="square" rtlCol="0">
            <a:spAutoFit/>
          </a:bodyPr>
          <a:lstStyle/>
          <a:p>
            <a:r>
              <a:rPr kumimoji="1" lang="ja-JP" altLang="en-US" sz="1600" b="1" dirty="0">
                <a:latin typeface="BIZ UDPゴシック" panose="020B0400000000000000" pitchFamily="50" charset="-128"/>
                <a:ea typeface="BIZ UDPゴシック" panose="020B0400000000000000" pitchFamily="50" charset="-128"/>
              </a:rPr>
              <a:t>令和</a:t>
            </a:r>
            <a:r>
              <a:rPr kumimoji="1" lang="en-US" altLang="ja-JP" sz="1600" b="1" dirty="0">
                <a:latin typeface="BIZ UDPゴシック" panose="020B0400000000000000" pitchFamily="50" charset="-128"/>
                <a:ea typeface="BIZ UDPゴシック" panose="020B0400000000000000" pitchFamily="50" charset="-128"/>
              </a:rPr>
              <a:t>8</a:t>
            </a:r>
            <a:r>
              <a:rPr kumimoji="1" lang="ja-JP" altLang="en-US" sz="1600" b="1" dirty="0">
                <a:latin typeface="BIZ UDPゴシック" panose="020B0400000000000000" pitchFamily="50" charset="-128"/>
                <a:ea typeface="BIZ UDPゴシック" panose="020B0400000000000000" pitchFamily="50" charset="-128"/>
              </a:rPr>
              <a:t>年度</a:t>
            </a:r>
          </a:p>
        </p:txBody>
      </p:sp>
      <p:sp>
        <p:nvSpPr>
          <p:cNvPr id="38" name="四角形: 角を丸くする 37">
            <a:extLst>
              <a:ext uri="{FF2B5EF4-FFF2-40B4-BE49-F238E27FC236}">
                <a16:creationId xmlns:a16="http://schemas.microsoft.com/office/drawing/2014/main" id="{F42F820B-430A-5329-E592-73B6A155442B}"/>
              </a:ext>
            </a:extLst>
          </p:cNvPr>
          <p:cNvSpPr/>
          <p:nvPr/>
        </p:nvSpPr>
        <p:spPr>
          <a:xfrm>
            <a:off x="125671" y="5160526"/>
            <a:ext cx="6561506" cy="2752681"/>
          </a:xfrm>
          <a:prstGeom prst="roundRect">
            <a:avLst/>
          </a:prstGeom>
          <a:solidFill>
            <a:srgbClr val="F1F8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a:extLst>
              <a:ext uri="{FF2B5EF4-FFF2-40B4-BE49-F238E27FC236}">
                <a16:creationId xmlns:a16="http://schemas.microsoft.com/office/drawing/2014/main" id="{3D4165B0-FC69-BC68-5747-77B55BE7AC57}"/>
              </a:ext>
            </a:extLst>
          </p:cNvPr>
          <p:cNvSpPr txBox="1"/>
          <p:nvPr/>
        </p:nvSpPr>
        <p:spPr>
          <a:xfrm>
            <a:off x="323850" y="8410262"/>
            <a:ext cx="2460328" cy="553998"/>
          </a:xfrm>
          <a:prstGeom prst="rect">
            <a:avLst/>
          </a:prstGeom>
          <a:noFill/>
        </p:spPr>
        <p:txBody>
          <a:bodyPr wrap="square" rtlCol="0">
            <a:spAutoFit/>
          </a:bodyPr>
          <a:lstStyle/>
          <a:p>
            <a:r>
              <a:rPr kumimoji="1" lang="ja-JP" altLang="en-US" sz="1400" dirty="0">
                <a:latin typeface="メイリオ" panose="020B0604030504040204" pitchFamily="50" charset="-128"/>
                <a:ea typeface="メイリオ" panose="020B0604030504040204" pitchFamily="50" charset="-128"/>
              </a:rPr>
              <a:t>裏面の参加申込書に記載の</a:t>
            </a:r>
            <a:endParaRPr kumimoji="1" lang="en-US" altLang="ja-JP" sz="1400" dirty="0">
              <a:latin typeface="メイリオ" panose="020B0604030504040204" pitchFamily="50" charset="-128"/>
              <a:ea typeface="メイリオ" panose="020B0604030504040204" pitchFamily="50" charset="-128"/>
            </a:endParaRPr>
          </a:p>
          <a:p>
            <a:r>
              <a:rPr kumimoji="1" lang="ja-JP" altLang="en-US" sz="1600" b="1" dirty="0">
                <a:latin typeface="メイリオ" panose="020B0604030504040204" pitchFamily="50" charset="-128"/>
                <a:ea typeface="メイリオ" panose="020B0604030504040204" pitchFamily="50" charset="-128"/>
              </a:rPr>
              <a:t>二次元コード</a:t>
            </a:r>
            <a:r>
              <a:rPr kumimoji="1" lang="ja-JP" altLang="en-US" sz="1600" dirty="0">
                <a:latin typeface="メイリオ" panose="020B0604030504040204" pitchFamily="50" charset="-128"/>
                <a:ea typeface="メイリオ" panose="020B0604030504040204" pitchFamily="50" charset="-128"/>
              </a:rPr>
              <a:t>又は</a:t>
            </a:r>
            <a:r>
              <a:rPr kumimoji="1" lang="ja-JP" altLang="en-US" sz="1600" b="1" dirty="0">
                <a:latin typeface="メイリオ" panose="020B0604030504040204" pitchFamily="50" charset="-128"/>
                <a:ea typeface="メイリオ" panose="020B0604030504040204" pitchFamily="50" charset="-128"/>
              </a:rPr>
              <a:t>メール</a:t>
            </a:r>
            <a:endParaRPr kumimoji="1" lang="en-US" altLang="ja-JP" sz="1600" b="1" dirty="0">
              <a:latin typeface="メイリオ" panose="020B0604030504040204" pitchFamily="50" charset="-128"/>
              <a:ea typeface="メイリオ" panose="020B0604030504040204" pitchFamily="50" charset="-128"/>
            </a:endParaRPr>
          </a:p>
        </p:txBody>
      </p:sp>
      <p:sp>
        <p:nvSpPr>
          <p:cNvPr id="40" name="四角形: 角を丸くする 39">
            <a:extLst>
              <a:ext uri="{FF2B5EF4-FFF2-40B4-BE49-F238E27FC236}">
                <a16:creationId xmlns:a16="http://schemas.microsoft.com/office/drawing/2014/main" id="{C4E9A909-6A78-007B-0A06-12A9F7B15AA4}"/>
              </a:ext>
            </a:extLst>
          </p:cNvPr>
          <p:cNvSpPr/>
          <p:nvPr/>
        </p:nvSpPr>
        <p:spPr>
          <a:xfrm>
            <a:off x="2927075" y="9362842"/>
            <a:ext cx="479349" cy="266937"/>
          </a:xfrm>
          <a:prstGeom prst="roundRect">
            <a:avLst/>
          </a:prstGeom>
          <a:solidFill>
            <a:schemeClr val="bg1"/>
          </a:solidFill>
          <a:ln>
            <a:solidFill>
              <a:schemeClr val="tx1"/>
            </a:solidFill>
          </a:ln>
        </p:spPr>
        <p:style>
          <a:lnRef idx="2">
            <a:schemeClr val="accent2"/>
          </a:lnRef>
          <a:fillRef idx="1">
            <a:schemeClr val="lt1"/>
          </a:fillRef>
          <a:effectRef idx="0">
            <a:schemeClr val="accent2"/>
          </a:effectRef>
          <a:fontRef idx="minor">
            <a:schemeClr val="dk1"/>
          </a:fontRef>
        </p:style>
        <p:txBody>
          <a:bodyPr lIns="0" tIns="0" rIns="0" bIns="0" rtlCol="0" anchor="ctr"/>
          <a:lstStyle/>
          <a:p>
            <a:pPr algn="ctr">
              <a:lnSpc>
                <a:spcPct val="150000"/>
              </a:lnSpc>
            </a:pPr>
            <a:r>
              <a:rPr kumimoji="1" lang="ja-JP" altLang="en-US" sz="1100" b="1" dirty="0">
                <a:solidFill>
                  <a:schemeClr val="tx1"/>
                </a:solidFill>
                <a:latin typeface="BIZ UDゴシック" panose="020B0400000000000000" pitchFamily="49" charset="-128"/>
                <a:ea typeface="BIZ UDゴシック" panose="020B0400000000000000" pitchFamily="49" charset="-128"/>
              </a:rPr>
              <a:t>主催</a:t>
            </a:r>
          </a:p>
        </p:txBody>
      </p:sp>
      <p:sp>
        <p:nvSpPr>
          <p:cNvPr id="42" name="四角形: 角を丸くする 41">
            <a:extLst>
              <a:ext uri="{FF2B5EF4-FFF2-40B4-BE49-F238E27FC236}">
                <a16:creationId xmlns:a16="http://schemas.microsoft.com/office/drawing/2014/main" id="{4D6D2CAE-2BB6-0B2F-549C-BBEB524C27AE}"/>
              </a:ext>
            </a:extLst>
          </p:cNvPr>
          <p:cNvSpPr/>
          <p:nvPr/>
        </p:nvSpPr>
        <p:spPr>
          <a:xfrm>
            <a:off x="391126" y="5455668"/>
            <a:ext cx="818469" cy="400577"/>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accent1">
                    <a:lumMod val="50000"/>
                  </a:schemeClr>
                </a:solidFill>
                <a:latin typeface="BIZ UDPゴシック" panose="020B0400000000000000" pitchFamily="50" charset="-128"/>
                <a:ea typeface="BIZ UDPゴシック" panose="020B0400000000000000" pitchFamily="50" charset="-128"/>
              </a:rPr>
              <a:t>第一部</a:t>
            </a:r>
            <a:endParaRPr kumimoji="1" lang="en-US" altLang="ja-JP" sz="2200" b="1" dirty="0">
              <a:solidFill>
                <a:schemeClr val="accent1">
                  <a:lumMod val="50000"/>
                </a:schemeClr>
              </a:solidFill>
              <a:latin typeface="BIZ UDPゴシック" panose="020B0400000000000000" pitchFamily="50" charset="-128"/>
              <a:ea typeface="BIZ UDPゴシック" panose="020B0400000000000000" pitchFamily="50" charset="-128"/>
            </a:endParaRPr>
          </a:p>
        </p:txBody>
      </p:sp>
      <p:sp>
        <p:nvSpPr>
          <p:cNvPr id="43" name="四角形: 角を丸くする 42">
            <a:extLst>
              <a:ext uri="{FF2B5EF4-FFF2-40B4-BE49-F238E27FC236}">
                <a16:creationId xmlns:a16="http://schemas.microsoft.com/office/drawing/2014/main" id="{B6B13E80-4801-16A0-ECC5-802B761F622E}"/>
              </a:ext>
            </a:extLst>
          </p:cNvPr>
          <p:cNvSpPr/>
          <p:nvPr/>
        </p:nvSpPr>
        <p:spPr>
          <a:xfrm>
            <a:off x="391127" y="6533315"/>
            <a:ext cx="818469" cy="33840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accent1">
                    <a:lumMod val="50000"/>
                  </a:schemeClr>
                </a:solidFill>
                <a:latin typeface="BIZ UDPゴシック" panose="020B0400000000000000" pitchFamily="50" charset="-128"/>
                <a:ea typeface="BIZ UDPゴシック" panose="020B0400000000000000" pitchFamily="50" charset="-128"/>
              </a:rPr>
              <a:t>第二部</a:t>
            </a:r>
            <a:endParaRPr kumimoji="1" lang="en-US" altLang="ja-JP" sz="2200" b="1" dirty="0">
              <a:solidFill>
                <a:schemeClr val="accent1">
                  <a:lumMod val="50000"/>
                </a:schemeClr>
              </a:solidFill>
              <a:latin typeface="BIZ UDPゴシック" panose="020B0400000000000000" pitchFamily="50" charset="-128"/>
              <a:ea typeface="BIZ UDPゴシック" panose="020B0400000000000000" pitchFamily="50" charset="-128"/>
            </a:endParaRPr>
          </a:p>
        </p:txBody>
      </p:sp>
      <p:sp>
        <p:nvSpPr>
          <p:cNvPr id="44" name="テキスト ボックス 43">
            <a:extLst>
              <a:ext uri="{FF2B5EF4-FFF2-40B4-BE49-F238E27FC236}">
                <a16:creationId xmlns:a16="http://schemas.microsoft.com/office/drawing/2014/main" id="{9FFE95A5-B676-FCF3-6931-E776C4424509}"/>
              </a:ext>
            </a:extLst>
          </p:cNvPr>
          <p:cNvSpPr txBox="1"/>
          <p:nvPr/>
        </p:nvSpPr>
        <p:spPr>
          <a:xfrm>
            <a:off x="1239906" y="5396318"/>
            <a:ext cx="1480908" cy="461665"/>
          </a:xfrm>
          <a:prstGeom prst="rect">
            <a:avLst/>
          </a:prstGeom>
          <a:noFill/>
        </p:spPr>
        <p:txBody>
          <a:bodyPr wrap="square" rtlCol="0">
            <a:spAutoFit/>
          </a:bodyPr>
          <a:lstStyle/>
          <a:p>
            <a:r>
              <a:rPr kumimoji="1" lang="ja-JP" altLang="en-US" sz="2400" b="1" dirty="0">
                <a:latin typeface="BIZ UDPゴシック" panose="020B0400000000000000" pitchFamily="50" charset="-128"/>
                <a:ea typeface="BIZ UDPゴシック" panose="020B0400000000000000" pitchFamily="50" charset="-128"/>
              </a:rPr>
              <a:t>表彰式</a:t>
            </a:r>
          </a:p>
        </p:txBody>
      </p:sp>
      <p:sp>
        <p:nvSpPr>
          <p:cNvPr id="45" name="テキスト ボックス 44">
            <a:extLst>
              <a:ext uri="{FF2B5EF4-FFF2-40B4-BE49-F238E27FC236}">
                <a16:creationId xmlns:a16="http://schemas.microsoft.com/office/drawing/2014/main" id="{D0AAA156-A65E-2E89-32A9-C1423FA228F6}"/>
              </a:ext>
            </a:extLst>
          </p:cNvPr>
          <p:cNvSpPr txBox="1"/>
          <p:nvPr/>
        </p:nvSpPr>
        <p:spPr>
          <a:xfrm>
            <a:off x="1254031" y="6441393"/>
            <a:ext cx="1298875" cy="461665"/>
          </a:xfrm>
          <a:prstGeom prst="rect">
            <a:avLst/>
          </a:prstGeom>
          <a:noFill/>
        </p:spPr>
        <p:txBody>
          <a:bodyPr wrap="square" rtlCol="0">
            <a:spAutoFit/>
          </a:bodyPr>
          <a:lstStyle/>
          <a:p>
            <a:r>
              <a:rPr kumimoji="1" lang="ja-JP" altLang="en-US" sz="2400" b="1" dirty="0">
                <a:latin typeface="BIZ UDPゴシック" panose="020B0400000000000000" pitchFamily="50" charset="-128"/>
                <a:ea typeface="BIZ UDPゴシック" panose="020B0400000000000000" pitchFamily="50" charset="-128"/>
              </a:rPr>
              <a:t>講演</a:t>
            </a:r>
          </a:p>
        </p:txBody>
      </p:sp>
      <p:sp>
        <p:nvSpPr>
          <p:cNvPr id="48" name="正方形/長方形 47">
            <a:extLst>
              <a:ext uri="{FF2B5EF4-FFF2-40B4-BE49-F238E27FC236}">
                <a16:creationId xmlns:a16="http://schemas.microsoft.com/office/drawing/2014/main" id="{B907706C-E7E7-4D6B-14A9-75C53FA4F32C}"/>
              </a:ext>
            </a:extLst>
          </p:cNvPr>
          <p:cNvSpPr/>
          <p:nvPr/>
        </p:nvSpPr>
        <p:spPr>
          <a:xfrm>
            <a:off x="2404776" y="5433535"/>
            <a:ext cx="2099981" cy="4095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BIZ UDPゴシック" panose="020B0400000000000000" pitchFamily="50" charset="-128"/>
                <a:ea typeface="BIZ UDPゴシック" panose="020B0400000000000000" pitchFamily="50" charset="-128"/>
              </a:rPr>
              <a:t>１３：３０～１４：</a:t>
            </a:r>
            <a:r>
              <a:rPr kumimoji="1" lang="en-US" altLang="ja-JP" sz="1400">
                <a:solidFill>
                  <a:schemeClr val="tx1"/>
                </a:solidFill>
                <a:latin typeface="BIZ UDPゴシック" panose="020B0400000000000000" pitchFamily="50" charset="-128"/>
                <a:ea typeface="BIZ UDPゴシック" panose="020B0400000000000000" pitchFamily="50" charset="-128"/>
              </a:rPr>
              <a:t>0</a:t>
            </a:r>
            <a:r>
              <a:rPr kumimoji="1" lang="en-US" altLang="ja-JP" sz="1400" dirty="0">
                <a:solidFill>
                  <a:schemeClr val="tx1"/>
                </a:solidFill>
                <a:latin typeface="BIZ UDPゴシック" panose="020B0400000000000000" pitchFamily="50" charset="-128"/>
                <a:ea typeface="BIZ UDPゴシック" panose="020B0400000000000000" pitchFamily="50" charset="-128"/>
              </a:rPr>
              <a:t>5</a:t>
            </a:r>
            <a:r>
              <a:rPr kumimoji="1" lang="ja-JP" altLang="en-US" sz="1600">
                <a:solidFill>
                  <a:schemeClr val="tx1"/>
                </a:solidFill>
                <a:latin typeface="BIZ UDPゴシック" panose="020B0400000000000000" pitchFamily="50" charset="-128"/>
                <a:ea typeface="BIZ UDPゴシック" panose="020B0400000000000000" pitchFamily="50" charset="-128"/>
              </a:rPr>
              <a:t>　</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p:txBody>
      </p:sp>
      <p:sp>
        <p:nvSpPr>
          <p:cNvPr id="49" name="正方形/長方形 48">
            <a:extLst>
              <a:ext uri="{FF2B5EF4-FFF2-40B4-BE49-F238E27FC236}">
                <a16:creationId xmlns:a16="http://schemas.microsoft.com/office/drawing/2014/main" id="{8184DE64-FA81-2872-5BAF-7970ECE4A683}"/>
              </a:ext>
            </a:extLst>
          </p:cNvPr>
          <p:cNvSpPr/>
          <p:nvPr/>
        </p:nvSpPr>
        <p:spPr>
          <a:xfrm>
            <a:off x="2457994" y="6502317"/>
            <a:ext cx="2313183"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dirty="0">
                <a:solidFill>
                  <a:schemeClr val="tx1"/>
                </a:solidFill>
                <a:latin typeface="BIZ UDPゴシック" panose="020B0400000000000000" pitchFamily="50" charset="-128"/>
                <a:ea typeface="BIZ UDPゴシック" panose="020B0400000000000000" pitchFamily="50" charset="-128"/>
              </a:rPr>
              <a:t>１４：２０～１６：</a:t>
            </a:r>
            <a:r>
              <a:rPr kumimoji="1" lang="en-US" altLang="ja-JP" sz="1400" dirty="0">
                <a:solidFill>
                  <a:schemeClr val="tx1"/>
                </a:solidFill>
                <a:latin typeface="BIZ UDPゴシック" panose="020B0400000000000000" pitchFamily="50" charset="-128"/>
                <a:ea typeface="BIZ UDPゴシック" panose="020B0400000000000000" pitchFamily="50" charset="-128"/>
              </a:rPr>
              <a:t>0</a:t>
            </a:r>
            <a:r>
              <a:rPr kumimoji="1" lang="ja-JP" altLang="en-US" sz="1400" dirty="0">
                <a:solidFill>
                  <a:schemeClr val="tx1"/>
                </a:solidFill>
                <a:latin typeface="BIZ UDPゴシック" panose="020B0400000000000000" pitchFamily="50" charset="-128"/>
                <a:ea typeface="BIZ UDPゴシック" panose="020B0400000000000000" pitchFamily="50" charset="-128"/>
              </a:rPr>
              <a:t>０</a:t>
            </a:r>
            <a:r>
              <a:rPr kumimoji="1" lang="ja-JP" altLang="en-US" sz="1600" dirty="0">
                <a:solidFill>
                  <a:schemeClr val="tx1"/>
                </a:solidFill>
                <a:latin typeface="BIZ UDPゴシック" panose="020B0400000000000000" pitchFamily="50" charset="-128"/>
                <a:ea typeface="BIZ UDPゴシック" panose="020B0400000000000000" pitchFamily="50" charset="-128"/>
              </a:rPr>
              <a:t>　</a:t>
            </a:r>
            <a:endParaRPr kumimoji="1" lang="en-US" altLang="ja-JP" sz="1600" dirty="0">
              <a:solidFill>
                <a:schemeClr val="tx1"/>
              </a:solidFill>
              <a:latin typeface="BIZ UDPゴシック" panose="020B0400000000000000" pitchFamily="50" charset="-128"/>
              <a:ea typeface="BIZ UDPゴシック" panose="020B0400000000000000" pitchFamily="50" charset="-128"/>
            </a:endParaRPr>
          </a:p>
        </p:txBody>
      </p:sp>
      <p:sp>
        <p:nvSpPr>
          <p:cNvPr id="50" name="テキスト ボックス 49">
            <a:extLst>
              <a:ext uri="{FF2B5EF4-FFF2-40B4-BE49-F238E27FC236}">
                <a16:creationId xmlns:a16="http://schemas.microsoft.com/office/drawing/2014/main" id="{D3B6DB49-74AE-EE66-F329-7B1A90BB1699}"/>
              </a:ext>
            </a:extLst>
          </p:cNvPr>
          <p:cNvSpPr txBox="1"/>
          <p:nvPr/>
        </p:nvSpPr>
        <p:spPr>
          <a:xfrm>
            <a:off x="228532" y="6917597"/>
            <a:ext cx="4000696" cy="900246"/>
          </a:xfrm>
          <a:prstGeom prst="rect">
            <a:avLst/>
          </a:prstGeom>
          <a:noFill/>
        </p:spPr>
        <p:txBody>
          <a:bodyPr wrap="square" rtlCol="0">
            <a:spAutoFit/>
          </a:bodyPr>
          <a:lstStyle/>
          <a:p>
            <a:pPr>
              <a:lnSpc>
                <a:spcPts val="1700"/>
              </a:lnSpc>
              <a:spcAft>
                <a:spcPts val="600"/>
              </a:spcAft>
            </a:pPr>
            <a:r>
              <a:rPr kumimoji="1" lang="ja-JP" altLang="en-US" sz="1500" b="1" dirty="0">
                <a:latin typeface="BIZ UDPゴシック" panose="020B0400000000000000" pitchFamily="50" charset="-128"/>
                <a:ea typeface="BIZ UDPゴシック" panose="020B0400000000000000" pitchFamily="50" charset="-128"/>
              </a:rPr>
              <a:t>　①障害者の雇用状況等について</a:t>
            </a:r>
            <a:r>
              <a:rPr kumimoji="1" lang="en-US" altLang="ja-JP" sz="1500" b="1" dirty="0">
                <a:latin typeface="BIZ UDPゴシック" panose="020B0400000000000000" pitchFamily="50" charset="-128"/>
                <a:ea typeface="BIZ UDPゴシック" panose="020B0400000000000000" pitchFamily="50" charset="-128"/>
              </a:rPr>
              <a:t>………</a:t>
            </a:r>
            <a:r>
              <a:rPr kumimoji="1" lang="ja-JP" altLang="en-US" sz="1500" b="1" dirty="0">
                <a:latin typeface="BIZ UDPゴシック" panose="020B0400000000000000" pitchFamily="50" charset="-128"/>
                <a:ea typeface="BIZ UDPゴシック" panose="020B0400000000000000" pitchFamily="50" charset="-128"/>
              </a:rPr>
              <a:t>　</a:t>
            </a:r>
            <a:endParaRPr kumimoji="1" lang="ja-JP" altLang="en-US" sz="1500" dirty="0">
              <a:latin typeface="BIZ UDPゴシック" panose="020B0400000000000000" pitchFamily="50" charset="-128"/>
              <a:ea typeface="BIZ UDPゴシック" panose="020B0400000000000000" pitchFamily="50" charset="-128"/>
            </a:endParaRPr>
          </a:p>
          <a:p>
            <a:pPr>
              <a:lnSpc>
                <a:spcPts val="1700"/>
              </a:lnSpc>
              <a:spcAft>
                <a:spcPts val="600"/>
              </a:spcAft>
            </a:pPr>
            <a:r>
              <a:rPr kumimoji="1" lang="ja-JP" altLang="en-US" sz="1500" b="1" dirty="0">
                <a:latin typeface="BIZ UDPゴシック" panose="020B0400000000000000" pitchFamily="50" charset="-128"/>
                <a:ea typeface="BIZ UDPゴシック" panose="020B0400000000000000" pitchFamily="50" charset="-128"/>
              </a:rPr>
              <a:t>　②障害者の就労支援について</a:t>
            </a:r>
            <a:r>
              <a:rPr kumimoji="1" lang="en-US" altLang="ja-JP" sz="1500" b="1" dirty="0">
                <a:latin typeface="BIZ UDPゴシック" panose="020B0400000000000000" pitchFamily="50" charset="-128"/>
                <a:ea typeface="BIZ UDPゴシック" panose="020B0400000000000000" pitchFamily="50" charset="-128"/>
              </a:rPr>
              <a:t>…………</a:t>
            </a:r>
          </a:p>
          <a:p>
            <a:pPr>
              <a:lnSpc>
                <a:spcPts val="1700"/>
              </a:lnSpc>
              <a:spcAft>
                <a:spcPts val="600"/>
              </a:spcAft>
            </a:pPr>
            <a:r>
              <a:rPr kumimoji="1" lang="ja-JP" altLang="en-US" sz="1500" b="1" dirty="0">
                <a:latin typeface="BIZ UDPゴシック" panose="020B0400000000000000" pitchFamily="50" charset="-128"/>
                <a:ea typeface="BIZ UDPゴシック" panose="020B0400000000000000" pitchFamily="50" charset="-128"/>
              </a:rPr>
              <a:t>　③障害者雇用事業所による事例発表</a:t>
            </a:r>
            <a:r>
              <a:rPr kumimoji="1" lang="en-US" altLang="ja-JP" sz="1500" b="1" dirty="0">
                <a:latin typeface="BIZ UDPゴシック" panose="020B0400000000000000" pitchFamily="50" charset="-128"/>
                <a:ea typeface="BIZ UDPゴシック" panose="020B0400000000000000" pitchFamily="50" charset="-128"/>
              </a:rPr>
              <a:t>…</a:t>
            </a:r>
            <a:endParaRPr kumimoji="1" lang="ja-JP" altLang="en-US" sz="1500" dirty="0">
              <a:latin typeface="BIZ UDPゴシック" panose="020B0400000000000000" pitchFamily="50" charset="-128"/>
              <a:ea typeface="BIZ UDPゴシック" panose="020B0400000000000000" pitchFamily="50" charset="-128"/>
            </a:endParaRPr>
          </a:p>
        </p:txBody>
      </p:sp>
      <p:sp>
        <p:nvSpPr>
          <p:cNvPr id="51" name="四角形: 角を丸くする 50">
            <a:extLst>
              <a:ext uri="{FF2B5EF4-FFF2-40B4-BE49-F238E27FC236}">
                <a16:creationId xmlns:a16="http://schemas.microsoft.com/office/drawing/2014/main" id="{9B9A9D67-ADDD-E056-8B38-78D3FEAE5B8E}"/>
              </a:ext>
            </a:extLst>
          </p:cNvPr>
          <p:cNvSpPr/>
          <p:nvPr/>
        </p:nvSpPr>
        <p:spPr>
          <a:xfrm>
            <a:off x="136277" y="2572452"/>
            <a:ext cx="3162094" cy="448363"/>
          </a:xfrm>
          <a:prstGeom prst="round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テキスト ボックス 51">
            <a:extLst>
              <a:ext uri="{FF2B5EF4-FFF2-40B4-BE49-F238E27FC236}">
                <a16:creationId xmlns:a16="http://schemas.microsoft.com/office/drawing/2014/main" id="{65382E4A-D3E4-89FA-80F2-ACA75F693F8D}"/>
              </a:ext>
            </a:extLst>
          </p:cNvPr>
          <p:cNvSpPr txBox="1"/>
          <p:nvPr/>
        </p:nvSpPr>
        <p:spPr>
          <a:xfrm>
            <a:off x="125671" y="2577731"/>
            <a:ext cx="3232411" cy="400110"/>
          </a:xfrm>
          <a:prstGeom prst="rect">
            <a:avLst/>
          </a:prstGeom>
          <a:noFill/>
        </p:spPr>
        <p:txBody>
          <a:bodyPr wrap="square" rtlCol="0">
            <a:spAutoFit/>
          </a:bodyPr>
          <a:lstStyle/>
          <a:p>
            <a:r>
              <a:rPr kumimoji="1" lang="ja-JP" altLang="en-US" sz="2000" b="1" dirty="0">
                <a:latin typeface="BIZ UDPゴシック" panose="020B0400000000000000" pitchFamily="50" charset="-128"/>
                <a:ea typeface="BIZ UDPゴシック" panose="020B0400000000000000" pitchFamily="50" charset="-128"/>
              </a:rPr>
              <a:t>障害者雇用を考える皆様へ</a:t>
            </a:r>
          </a:p>
        </p:txBody>
      </p:sp>
      <p:sp>
        <p:nvSpPr>
          <p:cNvPr id="53" name="テキスト ボックス 52">
            <a:extLst>
              <a:ext uri="{FF2B5EF4-FFF2-40B4-BE49-F238E27FC236}">
                <a16:creationId xmlns:a16="http://schemas.microsoft.com/office/drawing/2014/main" id="{D04F7D55-F511-C8A0-546E-5B768C8B48B5}"/>
              </a:ext>
            </a:extLst>
          </p:cNvPr>
          <p:cNvSpPr txBox="1"/>
          <p:nvPr/>
        </p:nvSpPr>
        <p:spPr>
          <a:xfrm>
            <a:off x="1254031" y="6043336"/>
            <a:ext cx="5378089" cy="600164"/>
          </a:xfrm>
          <a:prstGeom prst="rect">
            <a:avLst/>
          </a:prstGeom>
          <a:noFill/>
        </p:spPr>
        <p:txBody>
          <a:bodyPr wrap="square" rtlCol="0">
            <a:spAutoFit/>
          </a:bodyPr>
          <a:lstStyle/>
          <a:p>
            <a:r>
              <a:rPr kumimoji="1" lang="ja-JP" altLang="en-US" sz="1200" dirty="0">
                <a:latin typeface="BIZ UDゴシック" panose="020B0400000000000000" pitchFamily="49" charset="-128"/>
                <a:ea typeface="BIZ UDゴシック" panose="020B0400000000000000" pitchFamily="49" charset="-128"/>
              </a:rPr>
              <a:t>障害者雇用に積極的に取り組まれている事業所や長年勤務に精励された障害者に対する表彰を行います。</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900" dirty="0">
              <a:latin typeface="BIZ UDPゴシック" panose="020B0400000000000000" pitchFamily="50" charset="-128"/>
              <a:ea typeface="BIZ UDPゴシック" panose="020B0400000000000000" pitchFamily="50" charset="-128"/>
            </a:endParaRPr>
          </a:p>
        </p:txBody>
      </p:sp>
      <p:sp>
        <p:nvSpPr>
          <p:cNvPr id="56" name="テキスト ボックス 55">
            <a:extLst>
              <a:ext uri="{FF2B5EF4-FFF2-40B4-BE49-F238E27FC236}">
                <a16:creationId xmlns:a16="http://schemas.microsoft.com/office/drawing/2014/main" id="{911F2F0D-9396-C248-3986-506FAAF06673}"/>
              </a:ext>
            </a:extLst>
          </p:cNvPr>
          <p:cNvSpPr txBox="1"/>
          <p:nvPr/>
        </p:nvSpPr>
        <p:spPr>
          <a:xfrm>
            <a:off x="3545555" y="6937132"/>
            <a:ext cx="3441631" cy="900246"/>
          </a:xfrm>
          <a:prstGeom prst="rect">
            <a:avLst/>
          </a:prstGeom>
          <a:noFill/>
        </p:spPr>
        <p:txBody>
          <a:bodyPr wrap="square" rtlCol="0">
            <a:spAutoFit/>
          </a:bodyPr>
          <a:lstStyle/>
          <a:p>
            <a:pPr>
              <a:lnSpc>
                <a:spcPts val="1700"/>
              </a:lnSpc>
              <a:spcAft>
                <a:spcPts val="600"/>
              </a:spcAft>
            </a:pPr>
            <a:r>
              <a:rPr kumimoji="1" lang="ja-JP" altLang="en-US" sz="1400" dirty="0">
                <a:latin typeface="BIZ UDPゴシック" panose="020B0400000000000000" pitchFamily="50" charset="-128"/>
                <a:ea typeface="BIZ UDPゴシック" panose="020B0400000000000000" pitchFamily="50" charset="-128"/>
              </a:rPr>
              <a:t>長崎公共職業安定所　</a:t>
            </a:r>
          </a:p>
          <a:p>
            <a:pPr>
              <a:lnSpc>
                <a:spcPts val="1700"/>
              </a:lnSpc>
              <a:spcAft>
                <a:spcPts val="600"/>
              </a:spcAft>
            </a:pPr>
            <a:r>
              <a:rPr kumimoji="1" lang="ja-JP" altLang="en-US" sz="1400" dirty="0">
                <a:latin typeface="BIZ UDPゴシック" panose="020B0400000000000000" pitchFamily="50" charset="-128"/>
                <a:ea typeface="BIZ UDPゴシック" panose="020B0400000000000000" pitchFamily="50" charset="-128"/>
              </a:rPr>
              <a:t>障害者就業・生活支援センターながさき</a:t>
            </a:r>
          </a:p>
          <a:p>
            <a:pPr>
              <a:lnSpc>
                <a:spcPts val="1700"/>
              </a:lnSpc>
              <a:spcAft>
                <a:spcPts val="600"/>
              </a:spcAft>
            </a:pPr>
            <a:r>
              <a:rPr kumimoji="1" lang="ja-JP" altLang="en-US" sz="1400" dirty="0">
                <a:latin typeface="BIZ UDPゴシック" panose="020B0400000000000000" pitchFamily="50" charset="-128"/>
                <a:ea typeface="BIZ UDPゴシック" panose="020B0400000000000000" pitchFamily="50" charset="-128"/>
              </a:rPr>
              <a:t>社会福祉法人寿光会　</a:t>
            </a:r>
          </a:p>
        </p:txBody>
      </p:sp>
      <p:sp>
        <p:nvSpPr>
          <p:cNvPr id="57" name="テキスト ボックス 56">
            <a:extLst>
              <a:ext uri="{FF2B5EF4-FFF2-40B4-BE49-F238E27FC236}">
                <a16:creationId xmlns:a16="http://schemas.microsoft.com/office/drawing/2014/main" id="{47B353D4-B015-5064-ACED-CBCB69D56F07}"/>
              </a:ext>
            </a:extLst>
          </p:cNvPr>
          <p:cNvSpPr txBox="1"/>
          <p:nvPr/>
        </p:nvSpPr>
        <p:spPr>
          <a:xfrm>
            <a:off x="4295738" y="6465676"/>
            <a:ext cx="2313183" cy="430887"/>
          </a:xfrm>
          <a:prstGeom prst="rect">
            <a:avLst/>
          </a:prstGeom>
          <a:noFill/>
        </p:spPr>
        <p:txBody>
          <a:bodyPr wrap="square" rtlCol="0">
            <a:spAutoFit/>
          </a:bodyPr>
          <a:lstStyle/>
          <a:p>
            <a:r>
              <a:rPr kumimoji="1" lang="ja-JP" altLang="en-US" sz="1100" b="1" dirty="0">
                <a:latin typeface="BIZ UDPゴシック" panose="020B0400000000000000" pitchFamily="50" charset="-128"/>
                <a:ea typeface="BIZ UDPゴシック" panose="020B0400000000000000" pitchFamily="50" charset="-128"/>
              </a:rPr>
              <a:t>講演からのご参加も大歓迎です。</a:t>
            </a:r>
            <a:endParaRPr kumimoji="1" lang="en-US" altLang="ja-JP" sz="1100" b="1" dirty="0">
              <a:latin typeface="BIZ UDPゴシック" panose="020B0400000000000000" pitchFamily="50" charset="-128"/>
              <a:ea typeface="BIZ UDPゴシック" panose="020B0400000000000000" pitchFamily="50" charset="-128"/>
            </a:endParaRPr>
          </a:p>
          <a:p>
            <a:r>
              <a:rPr kumimoji="1" lang="en-US" altLang="ja-JP" sz="1100" b="1" dirty="0">
                <a:latin typeface="BIZ UDPゴシック" panose="020B0400000000000000" pitchFamily="50" charset="-128"/>
                <a:ea typeface="BIZ UDPゴシック" panose="020B0400000000000000" pitchFamily="50" charset="-128"/>
              </a:rPr>
              <a:t>14:20</a:t>
            </a:r>
            <a:r>
              <a:rPr kumimoji="1" lang="ja-JP" altLang="en-US" sz="1100" b="1" dirty="0">
                <a:latin typeface="BIZ UDPゴシック" panose="020B0400000000000000" pitchFamily="50" charset="-128"/>
                <a:ea typeface="BIZ UDPゴシック" panose="020B0400000000000000" pitchFamily="50" charset="-128"/>
              </a:rPr>
              <a:t>までにご入室ください。</a:t>
            </a:r>
            <a:endParaRPr kumimoji="1" lang="en-US" altLang="ja-JP" sz="1100" b="1" dirty="0">
              <a:latin typeface="BIZ UDPゴシック" panose="020B0400000000000000" pitchFamily="50" charset="-128"/>
              <a:ea typeface="BIZ UDPゴシック" panose="020B0400000000000000" pitchFamily="50" charset="-128"/>
            </a:endParaRPr>
          </a:p>
        </p:txBody>
      </p:sp>
      <p:sp>
        <p:nvSpPr>
          <p:cNvPr id="60" name="楕円 59">
            <a:extLst>
              <a:ext uri="{FF2B5EF4-FFF2-40B4-BE49-F238E27FC236}">
                <a16:creationId xmlns:a16="http://schemas.microsoft.com/office/drawing/2014/main" id="{B364E1C1-281C-C595-320D-356E2CEDFE19}"/>
              </a:ext>
            </a:extLst>
          </p:cNvPr>
          <p:cNvSpPr/>
          <p:nvPr/>
        </p:nvSpPr>
        <p:spPr>
          <a:xfrm>
            <a:off x="5530901" y="2458356"/>
            <a:ext cx="1243163" cy="840232"/>
          </a:xfrm>
          <a:prstGeom prst="ellipse">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BIZ UDPゴシック" panose="020B0400000000000000" pitchFamily="50" charset="-128"/>
                <a:ea typeface="BIZ UDPゴシック" panose="020B0400000000000000" pitchFamily="50" charset="-128"/>
              </a:rPr>
              <a:t>参加費無　料</a:t>
            </a:r>
          </a:p>
        </p:txBody>
      </p:sp>
      <p:sp>
        <p:nvSpPr>
          <p:cNvPr id="67" name="テキスト ボックス 66">
            <a:extLst>
              <a:ext uri="{FF2B5EF4-FFF2-40B4-BE49-F238E27FC236}">
                <a16:creationId xmlns:a16="http://schemas.microsoft.com/office/drawing/2014/main" id="{0B7F123D-67AD-B712-062B-048CD9AFCB61}"/>
              </a:ext>
            </a:extLst>
          </p:cNvPr>
          <p:cNvSpPr txBox="1"/>
          <p:nvPr/>
        </p:nvSpPr>
        <p:spPr>
          <a:xfrm>
            <a:off x="243022" y="2977800"/>
            <a:ext cx="5162549" cy="1543692"/>
          </a:xfrm>
          <a:prstGeom prst="rect">
            <a:avLst/>
          </a:prstGeom>
          <a:noFill/>
        </p:spPr>
        <p:txBody>
          <a:bodyPr wrap="square" rtlCol="0">
            <a:spAutoFit/>
          </a:bodyPr>
          <a:lstStyle/>
          <a:p>
            <a:pPr>
              <a:lnSpc>
                <a:spcPts val="4000"/>
              </a:lnSpc>
            </a:pPr>
            <a:r>
              <a:rPr kumimoji="1" lang="ja-JP" altLang="en-US" sz="1400" dirty="0">
                <a:latin typeface="BIZ UDPゴシック" panose="020B0400000000000000" pitchFamily="50" charset="-128"/>
                <a:ea typeface="BIZ UDPゴシック" panose="020B0400000000000000" pitchFamily="50" charset="-128"/>
              </a:rPr>
              <a:t>□</a:t>
            </a:r>
            <a:r>
              <a:rPr kumimoji="1" lang="ja-JP" altLang="en-US" sz="2200" b="1" dirty="0">
                <a:latin typeface="BIZ UDPゴシック" panose="020B0400000000000000" pitchFamily="50" charset="-128"/>
                <a:ea typeface="BIZ UDPゴシック" panose="020B0400000000000000" pitchFamily="50" charset="-128"/>
              </a:rPr>
              <a:t>障害者雇用の理解</a:t>
            </a:r>
            <a:r>
              <a:rPr kumimoji="1" lang="ja-JP" altLang="en-US" sz="1600" dirty="0">
                <a:latin typeface="BIZ UDPゴシック" panose="020B0400000000000000" pitchFamily="50" charset="-128"/>
                <a:ea typeface="BIZ UDPゴシック" panose="020B0400000000000000" pitchFamily="50" charset="-128"/>
              </a:rPr>
              <a:t>が深まる</a:t>
            </a:r>
            <a:endParaRPr kumimoji="1" lang="en-US" altLang="ja-JP" sz="2000" dirty="0">
              <a:latin typeface="BIZ UDPゴシック" panose="020B0400000000000000" pitchFamily="50" charset="-128"/>
              <a:ea typeface="BIZ UDPゴシック" panose="020B0400000000000000" pitchFamily="50" charset="-128"/>
            </a:endParaRPr>
          </a:p>
          <a:p>
            <a:pPr>
              <a:lnSpc>
                <a:spcPts val="4000"/>
              </a:lnSpc>
            </a:pPr>
            <a:r>
              <a:rPr kumimoji="1" lang="ja-JP" altLang="en-US" sz="1400" dirty="0">
                <a:solidFill>
                  <a:prstClr val="black"/>
                </a:solidFill>
                <a:latin typeface="BIZ UDPゴシック" panose="020B0400000000000000" pitchFamily="50" charset="-128"/>
                <a:ea typeface="BIZ UDPゴシック" panose="020B0400000000000000" pitchFamily="50" charset="-128"/>
              </a:rPr>
              <a:t>□</a:t>
            </a:r>
            <a:r>
              <a:rPr kumimoji="1" lang="ja-JP" altLang="en-US" sz="2200" b="1" dirty="0">
                <a:solidFill>
                  <a:prstClr val="black"/>
                </a:solidFill>
                <a:latin typeface="BIZ UDPゴシック" panose="020B0400000000000000" pitchFamily="50" charset="-128"/>
                <a:ea typeface="BIZ UDPゴシック" panose="020B0400000000000000" pitchFamily="50" charset="-128"/>
              </a:rPr>
              <a:t>定着につながる取組</a:t>
            </a:r>
            <a:r>
              <a:rPr kumimoji="1" lang="ja-JP" altLang="en-US" sz="1600" dirty="0">
                <a:solidFill>
                  <a:prstClr val="black"/>
                </a:solidFill>
                <a:latin typeface="BIZ UDPゴシック" panose="020B0400000000000000" pitchFamily="50" charset="-128"/>
                <a:ea typeface="BIZ UDPゴシック" panose="020B0400000000000000" pitchFamily="50" charset="-128"/>
              </a:rPr>
              <a:t>を知ることができる</a:t>
            </a:r>
            <a:endParaRPr kumimoji="1" lang="en-US" altLang="ja-JP" sz="2400" dirty="0">
              <a:solidFill>
                <a:prstClr val="black"/>
              </a:solidFill>
              <a:latin typeface="BIZ UDPゴシック" panose="020B0400000000000000" pitchFamily="50" charset="-128"/>
              <a:ea typeface="BIZ UDPゴシック" panose="020B0400000000000000" pitchFamily="50" charset="-128"/>
            </a:endParaRPr>
          </a:p>
          <a:p>
            <a:pPr>
              <a:lnSpc>
                <a:spcPts val="4000"/>
              </a:lnSpc>
            </a:pPr>
            <a:r>
              <a:rPr kumimoji="1" lang="ja-JP" altLang="en-US" sz="1400" dirty="0">
                <a:solidFill>
                  <a:prstClr val="black"/>
                </a:solidFill>
                <a:latin typeface="BIZ UDPゴシック" panose="020B0400000000000000" pitchFamily="50" charset="-128"/>
                <a:ea typeface="BIZ UDPゴシック" panose="020B0400000000000000" pitchFamily="50" charset="-128"/>
              </a:rPr>
              <a:t>□</a:t>
            </a:r>
            <a:r>
              <a:rPr kumimoji="1" lang="ja-JP" altLang="en-US" sz="2200" b="1" dirty="0">
                <a:solidFill>
                  <a:prstClr val="black"/>
                </a:solidFill>
                <a:latin typeface="BIZ UDPゴシック" panose="020B0400000000000000" pitchFamily="50" charset="-128"/>
                <a:ea typeface="BIZ UDPゴシック" panose="020B0400000000000000" pitchFamily="50" charset="-128"/>
              </a:rPr>
              <a:t>支援機関</a:t>
            </a:r>
            <a:r>
              <a:rPr kumimoji="1" lang="ja-JP" altLang="en-US" sz="1600" dirty="0">
                <a:solidFill>
                  <a:prstClr val="black"/>
                </a:solidFill>
                <a:latin typeface="BIZ UDPゴシック" panose="020B0400000000000000" pitchFamily="50" charset="-128"/>
                <a:ea typeface="BIZ UDPゴシック" panose="020B0400000000000000" pitchFamily="50" charset="-128"/>
              </a:rPr>
              <a:t>について知ることができる</a:t>
            </a:r>
            <a:endParaRPr kumimoji="1" lang="en-US" altLang="ja-JP" sz="2200" dirty="0">
              <a:solidFill>
                <a:prstClr val="black"/>
              </a:solidFill>
              <a:latin typeface="BIZ UDPゴシック" panose="020B0400000000000000" pitchFamily="50" charset="-128"/>
              <a:ea typeface="BIZ UDPゴシック" panose="020B0400000000000000" pitchFamily="50" charset="-128"/>
            </a:endParaRPr>
          </a:p>
        </p:txBody>
      </p:sp>
      <p:sp>
        <p:nvSpPr>
          <p:cNvPr id="54" name="テキスト ボックス 53">
            <a:extLst>
              <a:ext uri="{FF2B5EF4-FFF2-40B4-BE49-F238E27FC236}">
                <a16:creationId xmlns:a16="http://schemas.microsoft.com/office/drawing/2014/main" id="{BEFB19A7-10E5-D029-2D7C-E82F809D2590}"/>
              </a:ext>
            </a:extLst>
          </p:cNvPr>
          <p:cNvSpPr txBox="1"/>
          <p:nvPr/>
        </p:nvSpPr>
        <p:spPr>
          <a:xfrm>
            <a:off x="3492760" y="8406741"/>
            <a:ext cx="3547222" cy="523220"/>
          </a:xfrm>
          <a:prstGeom prst="rect">
            <a:avLst/>
          </a:prstGeom>
          <a:noFill/>
        </p:spPr>
        <p:txBody>
          <a:bodyPr wrap="square" rtlCol="0">
            <a:spAutoFit/>
          </a:bodyPr>
          <a:lstStyle/>
          <a:p>
            <a:r>
              <a:rPr kumimoji="1" lang="ja-JP" altLang="en-US" dirty="0">
                <a:latin typeface="メイリオ" panose="020B0604030504040204" pitchFamily="50" charset="-128"/>
                <a:ea typeface="メイリオ" panose="020B0604030504040204" pitchFamily="50" charset="-128"/>
              </a:rPr>
              <a:t>令和８年</a:t>
            </a:r>
            <a:r>
              <a:rPr kumimoji="1" lang="en-US" altLang="ja-JP" sz="2800" b="1" dirty="0">
                <a:latin typeface="メイリオ" panose="020B0604030504040204" pitchFamily="50" charset="-128"/>
                <a:ea typeface="メイリオ" panose="020B0604030504040204" pitchFamily="50" charset="-128"/>
              </a:rPr>
              <a:t>10</a:t>
            </a:r>
            <a:r>
              <a:rPr kumimoji="1" lang="ja-JP" altLang="en-US" sz="2000" dirty="0">
                <a:latin typeface="メイリオ" panose="020B0604030504040204" pitchFamily="50" charset="-128"/>
                <a:ea typeface="メイリオ" panose="020B0604030504040204" pitchFamily="50" charset="-128"/>
              </a:rPr>
              <a:t>月</a:t>
            </a:r>
            <a:r>
              <a:rPr kumimoji="1" lang="en-US" altLang="ja-JP" sz="2800" b="1" dirty="0">
                <a:latin typeface="メイリオ" panose="020B0604030504040204" pitchFamily="50" charset="-128"/>
                <a:ea typeface="メイリオ" panose="020B0604030504040204" pitchFamily="50" charset="-128"/>
              </a:rPr>
              <a:t>15</a:t>
            </a:r>
            <a:r>
              <a:rPr kumimoji="1" lang="ja-JP" altLang="en-US" sz="2000" dirty="0">
                <a:latin typeface="メイリオ" panose="020B0604030504040204" pitchFamily="50" charset="-128"/>
                <a:ea typeface="メイリオ" panose="020B0604030504040204" pitchFamily="50" charset="-128"/>
              </a:rPr>
              <a:t>日（木）</a:t>
            </a:r>
          </a:p>
        </p:txBody>
      </p:sp>
      <p:sp>
        <p:nvSpPr>
          <p:cNvPr id="9" name="四角形: 角を丸くする 8">
            <a:extLst>
              <a:ext uri="{FF2B5EF4-FFF2-40B4-BE49-F238E27FC236}">
                <a16:creationId xmlns:a16="http://schemas.microsoft.com/office/drawing/2014/main" id="{5A0BE54F-BC90-D87F-CA1D-48914DAB78D7}"/>
              </a:ext>
            </a:extLst>
          </p:cNvPr>
          <p:cNvSpPr/>
          <p:nvPr/>
        </p:nvSpPr>
        <p:spPr>
          <a:xfrm>
            <a:off x="136277" y="1372424"/>
            <a:ext cx="6594052" cy="916586"/>
          </a:xfrm>
          <a:prstGeom prst="roundRect">
            <a:avLst/>
          </a:prstGeom>
          <a:solidFill>
            <a:srgbClr val="F1F8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DC9D47C0-65F9-8E07-6F5D-85CD54525FBD}"/>
              </a:ext>
            </a:extLst>
          </p:cNvPr>
          <p:cNvSpPr txBox="1"/>
          <p:nvPr/>
        </p:nvSpPr>
        <p:spPr>
          <a:xfrm>
            <a:off x="633446" y="1455992"/>
            <a:ext cx="2664925" cy="923330"/>
          </a:xfrm>
          <a:prstGeom prst="rect">
            <a:avLst/>
          </a:prstGeom>
          <a:noFill/>
        </p:spPr>
        <p:txBody>
          <a:bodyPr wrap="square" rtlCol="0">
            <a:spAutoFit/>
          </a:bodyPr>
          <a:lstStyle/>
          <a:p>
            <a:r>
              <a:rPr kumimoji="1" lang="ja-JP" altLang="en-US" sz="1500" dirty="0">
                <a:latin typeface="BIZ UDPゴシック" panose="020B0400000000000000" pitchFamily="50" charset="-128"/>
                <a:ea typeface="BIZ UDPゴシック" panose="020B0400000000000000" pitchFamily="50" charset="-128"/>
              </a:rPr>
              <a:t>令和８年</a:t>
            </a:r>
            <a:r>
              <a:rPr kumimoji="1" lang="en-US" altLang="ja-JP" sz="2400" b="1" dirty="0">
                <a:latin typeface="メイリオ" panose="020B0604030504040204" pitchFamily="50" charset="-128"/>
                <a:ea typeface="メイリオ" panose="020B0604030504040204" pitchFamily="50" charset="-128"/>
              </a:rPr>
              <a:t>10</a:t>
            </a:r>
            <a:r>
              <a:rPr kumimoji="1" lang="ja-JP" altLang="en-US" sz="1500" dirty="0">
                <a:latin typeface="BIZ UDPゴシック" panose="020B0400000000000000" pitchFamily="50" charset="-128"/>
                <a:ea typeface="BIZ UDPゴシック" panose="020B0400000000000000" pitchFamily="50" charset="-128"/>
              </a:rPr>
              <a:t>月</a:t>
            </a:r>
            <a:r>
              <a:rPr kumimoji="1" lang="en-US" altLang="ja-JP" sz="2400" b="1" dirty="0">
                <a:latin typeface="メイリオ" panose="020B0604030504040204" pitchFamily="50" charset="-128"/>
                <a:ea typeface="メイリオ" panose="020B0604030504040204" pitchFamily="50" charset="-128"/>
              </a:rPr>
              <a:t>23</a:t>
            </a:r>
            <a:r>
              <a:rPr kumimoji="1" lang="ja-JP" altLang="en-US" sz="1500" dirty="0">
                <a:latin typeface="BIZ UDPゴシック" panose="020B0400000000000000" pitchFamily="50" charset="-128"/>
                <a:ea typeface="BIZ UDPゴシック" panose="020B0400000000000000" pitchFamily="50" charset="-128"/>
              </a:rPr>
              <a:t>日（金）</a:t>
            </a:r>
            <a:endParaRPr kumimoji="1" lang="en-US" altLang="ja-JP" sz="1500" dirty="0">
              <a:latin typeface="BIZ UDPゴシック" panose="020B0400000000000000" pitchFamily="50" charset="-128"/>
              <a:ea typeface="BIZ UDPゴシック" panose="020B0400000000000000" pitchFamily="50" charset="-128"/>
            </a:endParaRPr>
          </a:p>
          <a:p>
            <a:r>
              <a:rPr kumimoji="1" lang="ja-JP" altLang="en-US" sz="1600" dirty="0">
                <a:latin typeface="BIZ UDPゴシック" panose="020B0400000000000000" pitchFamily="50" charset="-128"/>
                <a:ea typeface="BIZ UDPゴシック" panose="020B0400000000000000" pitchFamily="50" charset="-128"/>
              </a:rPr>
              <a:t>　　　　　１３：３０～１６：００　</a:t>
            </a:r>
            <a:endParaRPr kumimoji="1" lang="en-US" altLang="ja-JP" sz="1600" dirty="0">
              <a:latin typeface="BIZ UDPゴシック" panose="020B0400000000000000" pitchFamily="50" charset="-128"/>
              <a:ea typeface="BIZ UDPゴシック" panose="020B0400000000000000" pitchFamily="50" charset="-128"/>
            </a:endParaRPr>
          </a:p>
          <a:p>
            <a:endParaRPr kumimoji="1" lang="ja-JP" altLang="en-US" sz="1400" dirty="0">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CA85158F-6F21-D295-1D50-EEBB63229756}"/>
              </a:ext>
            </a:extLst>
          </p:cNvPr>
          <p:cNvSpPr txBox="1"/>
          <p:nvPr/>
        </p:nvSpPr>
        <p:spPr>
          <a:xfrm>
            <a:off x="3482361" y="1339741"/>
            <a:ext cx="3274901" cy="646331"/>
          </a:xfrm>
          <a:prstGeom prst="rect">
            <a:avLst/>
          </a:prstGeom>
          <a:noFill/>
        </p:spPr>
        <p:txBody>
          <a:bodyPr wrap="square">
            <a:spAutoFit/>
          </a:bodyPr>
          <a:lstStyle/>
          <a:p>
            <a:pPr algn="l"/>
            <a:r>
              <a:rPr kumimoji="1" lang="ja-JP" altLang="en-US" sz="2000" b="1" dirty="0">
                <a:latin typeface="BIZ UDPゴシック" panose="020B0400000000000000" pitchFamily="50" charset="-128"/>
                <a:ea typeface="BIZ UDPゴシック" panose="020B0400000000000000" pitchFamily="50" charset="-128"/>
              </a:rPr>
              <a:t>長崎県庁１階 大会議室Ａ・Ｂ</a:t>
            </a:r>
            <a:r>
              <a:rPr kumimoji="1" lang="ja-JP" altLang="en-US" sz="2400" b="1" dirty="0">
                <a:latin typeface="BIZ UDPゴシック" panose="020B0400000000000000" pitchFamily="50" charset="-128"/>
                <a:ea typeface="BIZ UDPゴシック" panose="020B0400000000000000" pitchFamily="50" charset="-128"/>
              </a:rPr>
              <a:t> </a:t>
            </a:r>
            <a:endParaRPr kumimoji="1" lang="en-US" altLang="ja-JP" sz="2400" b="1" dirty="0">
              <a:latin typeface="BIZ UDPゴシック" panose="020B0400000000000000" pitchFamily="50" charset="-128"/>
              <a:ea typeface="BIZ UDPゴシック" panose="020B0400000000000000" pitchFamily="50" charset="-128"/>
            </a:endParaRPr>
          </a:p>
          <a:p>
            <a:pPr algn="l"/>
            <a:r>
              <a:rPr kumimoji="1" lang="ja-JP" altLang="en-US" sz="1200" dirty="0">
                <a:latin typeface="BIZ UDPゴシック" panose="020B0400000000000000" pitchFamily="50" charset="-128"/>
                <a:ea typeface="BIZ UDPゴシック" panose="020B0400000000000000" pitchFamily="50" charset="-128"/>
              </a:rPr>
              <a:t>（長崎市尾上町３－１）</a:t>
            </a:r>
          </a:p>
        </p:txBody>
      </p:sp>
      <p:sp>
        <p:nvSpPr>
          <p:cNvPr id="61" name="テキスト ボックス 60">
            <a:extLst>
              <a:ext uri="{FF2B5EF4-FFF2-40B4-BE49-F238E27FC236}">
                <a16:creationId xmlns:a16="http://schemas.microsoft.com/office/drawing/2014/main" id="{09244205-35FD-78B3-B6E6-95A452099516}"/>
              </a:ext>
            </a:extLst>
          </p:cNvPr>
          <p:cNvSpPr txBox="1"/>
          <p:nvPr/>
        </p:nvSpPr>
        <p:spPr>
          <a:xfrm>
            <a:off x="3508089" y="1908835"/>
            <a:ext cx="3618955" cy="400110"/>
          </a:xfrm>
          <a:prstGeom prst="rect">
            <a:avLst/>
          </a:prstGeom>
          <a:noFill/>
        </p:spPr>
        <p:txBody>
          <a:bodyPr wrap="square" rtlCol="0">
            <a:spAutoFit/>
          </a:bodyPr>
          <a:lstStyle/>
          <a:p>
            <a:r>
              <a:rPr kumimoji="1" lang="ja-JP" altLang="en-US" sz="2000" b="1" dirty="0">
                <a:latin typeface="BIZ UDPゴシック" panose="020B0400000000000000" pitchFamily="50" charset="-128"/>
                <a:ea typeface="BIZ UDPゴシック" panose="020B0400000000000000" pitchFamily="50" charset="-128"/>
              </a:rPr>
              <a:t>会場</a:t>
            </a:r>
            <a:r>
              <a:rPr kumimoji="1" lang="ja-JP" altLang="en-US" sz="1400" dirty="0">
                <a:latin typeface="BIZ UDPゴシック" panose="020B0400000000000000" pitchFamily="50" charset="-128"/>
                <a:ea typeface="BIZ UDPゴシック" panose="020B0400000000000000" pitchFamily="50" charset="-128"/>
              </a:rPr>
              <a:t>又は</a:t>
            </a:r>
            <a:r>
              <a:rPr kumimoji="1" lang="ja-JP" altLang="en-US" sz="2000" b="1" dirty="0">
                <a:latin typeface="BIZ UDPゴシック" panose="020B0400000000000000" pitchFamily="50" charset="-128"/>
                <a:ea typeface="BIZ UDPゴシック" panose="020B0400000000000000" pitchFamily="50" charset="-128"/>
              </a:rPr>
              <a:t>オンライン</a:t>
            </a:r>
            <a:r>
              <a:rPr kumimoji="1" lang="ja-JP" altLang="en-US" dirty="0">
                <a:latin typeface="BIZ UDPゴシック" panose="020B0400000000000000" pitchFamily="50" charset="-128"/>
                <a:ea typeface="BIZ UDPゴシック" panose="020B0400000000000000" pitchFamily="50" charset="-128"/>
              </a:rPr>
              <a:t> </a:t>
            </a:r>
            <a:r>
              <a:rPr kumimoji="1" lang="en-US" altLang="ja-JP" sz="1400" dirty="0">
                <a:latin typeface="BIZ UDPゴシック" panose="020B0400000000000000" pitchFamily="50" charset="-128"/>
                <a:ea typeface="BIZ UDPゴシック" panose="020B0400000000000000" pitchFamily="50" charset="-128"/>
              </a:rPr>
              <a:t>(Webex)</a:t>
            </a:r>
            <a:endParaRPr kumimoji="1" lang="en-US" altLang="ja-JP" sz="1200" dirty="0">
              <a:latin typeface="BIZ UDPゴシック" panose="020B0400000000000000" pitchFamily="50" charset="-128"/>
              <a:ea typeface="BIZ UDPゴシック" panose="020B0400000000000000" pitchFamily="50" charset="-128"/>
            </a:endParaRPr>
          </a:p>
        </p:txBody>
      </p:sp>
      <p:pic>
        <p:nvPicPr>
          <p:cNvPr id="63" name="グラフィックス 62" descr="マーカー 単色塗りつぶし">
            <a:extLst>
              <a:ext uri="{FF2B5EF4-FFF2-40B4-BE49-F238E27FC236}">
                <a16:creationId xmlns:a16="http://schemas.microsoft.com/office/drawing/2014/main" id="{60065F19-94A0-AFF9-3587-0080ACBDF5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85646" y="1370666"/>
            <a:ext cx="597081" cy="597081"/>
          </a:xfrm>
          <a:prstGeom prst="rect">
            <a:avLst/>
          </a:prstGeom>
        </p:spPr>
      </p:pic>
      <p:pic>
        <p:nvPicPr>
          <p:cNvPr id="65" name="グラフィックス 64" descr="日毎カレンダー 単色塗りつぶし">
            <a:extLst>
              <a:ext uri="{FF2B5EF4-FFF2-40B4-BE49-F238E27FC236}">
                <a16:creationId xmlns:a16="http://schemas.microsoft.com/office/drawing/2014/main" id="{00E1D7E5-6491-BF7D-1D0D-19468595B7E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6572" y="1359796"/>
            <a:ext cx="554899" cy="554899"/>
          </a:xfrm>
          <a:prstGeom prst="rect">
            <a:avLst/>
          </a:prstGeom>
        </p:spPr>
      </p:pic>
      <p:sp>
        <p:nvSpPr>
          <p:cNvPr id="11" name="四角形: 角を丸くする 10">
            <a:extLst>
              <a:ext uri="{FF2B5EF4-FFF2-40B4-BE49-F238E27FC236}">
                <a16:creationId xmlns:a16="http://schemas.microsoft.com/office/drawing/2014/main" id="{6F4FB690-F0F1-8109-7600-819CE0C4AC75}"/>
              </a:ext>
            </a:extLst>
          </p:cNvPr>
          <p:cNvSpPr/>
          <p:nvPr/>
        </p:nvSpPr>
        <p:spPr>
          <a:xfrm>
            <a:off x="3508089" y="8114164"/>
            <a:ext cx="1174625" cy="265470"/>
          </a:xfrm>
          <a:prstGeom prst="roundRect">
            <a:avLst/>
          </a:prstGeom>
          <a:solidFill>
            <a:srgbClr val="A9D18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latin typeface="BIZ UDPゴシック" panose="020B0400000000000000" pitchFamily="50" charset="-128"/>
                <a:ea typeface="BIZ UDPゴシック" panose="020B0400000000000000" pitchFamily="50" charset="-128"/>
              </a:rPr>
              <a:t>申込期限</a:t>
            </a:r>
          </a:p>
        </p:txBody>
      </p:sp>
      <p:sp>
        <p:nvSpPr>
          <p:cNvPr id="12" name="四角形: 角を丸くする 11">
            <a:extLst>
              <a:ext uri="{FF2B5EF4-FFF2-40B4-BE49-F238E27FC236}">
                <a16:creationId xmlns:a16="http://schemas.microsoft.com/office/drawing/2014/main" id="{1B0EC9C4-06D7-AA71-0D28-65D77C841AD5}"/>
              </a:ext>
            </a:extLst>
          </p:cNvPr>
          <p:cNvSpPr/>
          <p:nvPr/>
        </p:nvSpPr>
        <p:spPr>
          <a:xfrm>
            <a:off x="170823" y="8095649"/>
            <a:ext cx="1174625" cy="265470"/>
          </a:xfrm>
          <a:prstGeom prst="roundRect">
            <a:avLst/>
          </a:prstGeom>
          <a:solidFill>
            <a:srgbClr val="A9D18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latin typeface="BIZ UDPゴシック" panose="020B0400000000000000" pitchFamily="50" charset="-128"/>
                <a:ea typeface="BIZ UDPゴシック" panose="020B0400000000000000" pitchFamily="50" charset="-128"/>
              </a:rPr>
              <a:t>申込み</a:t>
            </a:r>
          </a:p>
        </p:txBody>
      </p:sp>
      <p:sp>
        <p:nvSpPr>
          <p:cNvPr id="4" name="テキスト ボックス 3">
            <a:extLst>
              <a:ext uri="{FF2B5EF4-FFF2-40B4-BE49-F238E27FC236}">
                <a16:creationId xmlns:a16="http://schemas.microsoft.com/office/drawing/2014/main" id="{B8B3526C-E676-100C-9E5B-0C5BB9EB6B88}"/>
              </a:ext>
            </a:extLst>
          </p:cNvPr>
          <p:cNvSpPr txBox="1"/>
          <p:nvPr/>
        </p:nvSpPr>
        <p:spPr>
          <a:xfrm>
            <a:off x="1240596" y="5797216"/>
            <a:ext cx="4858588" cy="276999"/>
          </a:xfrm>
          <a:prstGeom prst="rect">
            <a:avLst/>
          </a:prstGeom>
          <a:noFill/>
        </p:spPr>
        <p:txBody>
          <a:bodyPr wrap="square">
            <a:spAutoFit/>
          </a:bodyPr>
          <a:lstStyle/>
          <a:p>
            <a:r>
              <a:rPr kumimoji="1" lang="ja-JP" altLang="en-US" sz="1200" dirty="0">
                <a:latin typeface="BIZ UDPゴシック" panose="020B0400000000000000" pitchFamily="50" charset="-128"/>
                <a:ea typeface="BIZ UDPゴシック" panose="020B0400000000000000" pitchFamily="50" charset="-128"/>
              </a:rPr>
              <a:t>長崎県、（独）高齢・障害・求職者雇用支援機構</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14" name="四角形: 角を丸くする 13">
            <a:extLst>
              <a:ext uri="{FF2B5EF4-FFF2-40B4-BE49-F238E27FC236}">
                <a16:creationId xmlns:a16="http://schemas.microsoft.com/office/drawing/2014/main" id="{CB196458-2274-4B01-A743-3693037570F5}"/>
              </a:ext>
            </a:extLst>
          </p:cNvPr>
          <p:cNvSpPr/>
          <p:nvPr/>
        </p:nvSpPr>
        <p:spPr>
          <a:xfrm>
            <a:off x="170823" y="5010894"/>
            <a:ext cx="1480908" cy="379356"/>
          </a:xfrm>
          <a:prstGeom prst="roundRect">
            <a:avLst/>
          </a:prstGeom>
          <a:solidFill>
            <a:srgbClr val="A9D18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solidFill>
                  <a:schemeClr val="tx1"/>
                </a:solidFill>
                <a:latin typeface="BIZ UDPゴシック" panose="020B0400000000000000" pitchFamily="50" charset="-128"/>
                <a:ea typeface="BIZ UDPゴシック" panose="020B0400000000000000" pitchFamily="50" charset="-128"/>
              </a:rPr>
              <a:t>プログラム</a:t>
            </a:r>
          </a:p>
        </p:txBody>
      </p:sp>
    </p:spTree>
    <p:extLst>
      <p:ext uri="{BB962C8B-B14F-4D97-AF65-F5344CB8AC3E}">
        <p14:creationId xmlns:p14="http://schemas.microsoft.com/office/powerpoint/2010/main" val="3882994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4EE67A5C-A556-F4FC-42E2-703D90F14172}"/>
              </a:ext>
            </a:extLst>
          </p:cNvPr>
          <p:cNvPicPr>
            <a:picLocks noChangeAspect="1"/>
          </p:cNvPicPr>
          <p:nvPr/>
        </p:nvPicPr>
        <p:blipFill>
          <a:blip r:embed="rId2"/>
          <a:stretch>
            <a:fillRect/>
          </a:stretch>
        </p:blipFill>
        <p:spPr>
          <a:xfrm>
            <a:off x="308251" y="472160"/>
            <a:ext cx="1187327" cy="1187327"/>
          </a:xfrm>
          <a:prstGeom prst="rect">
            <a:avLst/>
          </a:prstGeom>
        </p:spPr>
      </p:pic>
      <p:graphicFrame>
        <p:nvGraphicFramePr>
          <p:cNvPr id="18" name="表 17">
            <a:extLst>
              <a:ext uri="{FF2B5EF4-FFF2-40B4-BE49-F238E27FC236}">
                <a16:creationId xmlns:a16="http://schemas.microsoft.com/office/drawing/2014/main" id="{1EFEB237-7D83-4102-A0A3-295D2FF8E8FF}"/>
              </a:ext>
            </a:extLst>
          </p:cNvPr>
          <p:cNvGraphicFramePr>
            <a:graphicFrameLocks noGrp="1"/>
          </p:cNvGraphicFramePr>
          <p:nvPr/>
        </p:nvGraphicFramePr>
        <p:xfrm>
          <a:off x="281467" y="3922605"/>
          <a:ext cx="6306658" cy="3994011"/>
        </p:xfrm>
        <a:graphic>
          <a:graphicData uri="http://schemas.openxmlformats.org/drawingml/2006/table">
            <a:tbl>
              <a:tblPr bandRow="1">
                <a:tableStyleId>{5940675A-B579-460E-94D1-54222C63F5DA}</a:tableStyleId>
              </a:tblPr>
              <a:tblGrid>
                <a:gridCol w="1485207">
                  <a:extLst>
                    <a:ext uri="{9D8B030D-6E8A-4147-A177-3AD203B41FA5}">
                      <a16:colId xmlns:a16="http://schemas.microsoft.com/office/drawing/2014/main" val="429975658"/>
                    </a:ext>
                  </a:extLst>
                </a:gridCol>
                <a:gridCol w="2410725">
                  <a:extLst>
                    <a:ext uri="{9D8B030D-6E8A-4147-A177-3AD203B41FA5}">
                      <a16:colId xmlns:a16="http://schemas.microsoft.com/office/drawing/2014/main" val="1738268881"/>
                    </a:ext>
                  </a:extLst>
                </a:gridCol>
                <a:gridCol w="516290">
                  <a:extLst>
                    <a:ext uri="{9D8B030D-6E8A-4147-A177-3AD203B41FA5}">
                      <a16:colId xmlns:a16="http://schemas.microsoft.com/office/drawing/2014/main" val="1619549679"/>
                    </a:ext>
                  </a:extLst>
                </a:gridCol>
                <a:gridCol w="869653">
                  <a:extLst>
                    <a:ext uri="{9D8B030D-6E8A-4147-A177-3AD203B41FA5}">
                      <a16:colId xmlns:a16="http://schemas.microsoft.com/office/drawing/2014/main" val="4001712148"/>
                    </a:ext>
                  </a:extLst>
                </a:gridCol>
                <a:gridCol w="1024783">
                  <a:extLst>
                    <a:ext uri="{9D8B030D-6E8A-4147-A177-3AD203B41FA5}">
                      <a16:colId xmlns:a16="http://schemas.microsoft.com/office/drawing/2014/main" val="2264593105"/>
                    </a:ext>
                  </a:extLst>
                </a:gridCol>
              </a:tblGrid>
              <a:tr h="402630">
                <a:tc gridSpan="5">
                  <a:txBody>
                    <a:bodyPr/>
                    <a:lstStyle/>
                    <a:p>
                      <a:r>
                        <a:rPr kumimoji="1" lang="ja-JP" altLang="en-US" dirty="0">
                          <a:solidFill>
                            <a:schemeClr val="bg1"/>
                          </a:solidFill>
                          <a:latin typeface="HGP創英角ｺﾞｼｯｸUB" panose="020B0900000000000000" pitchFamily="50" charset="-128"/>
                          <a:ea typeface="HGP創英角ｺﾞｼｯｸUB" panose="020B0900000000000000" pitchFamily="50" charset="-128"/>
                        </a:rPr>
                        <a:t>★記入欄</a:t>
                      </a:r>
                    </a:p>
                  </a:txBody>
                  <a:tcPr anchor="ctr">
                    <a:solidFill>
                      <a:schemeClr val="tx1"/>
                    </a:solidFill>
                  </a:tcPr>
                </a:tc>
                <a:tc hMerge="1">
                  <a:txBody>
                    <a:bodyPr/>
                    <a:lstStyle/>
                    <a:p>
                      <a:endParaRPr kumimoji="1" lang="ja-JP" altLang="en-US" dirty="0"/>
                    </a:p>
                  </a:txBody>
                  <a:tcPr>
                    <a:solidFill>
                      <a:schemeClr val="tx1"/>
                    </a:solidFill>
                  </a:tcPr>
                </a:tc>
                <a:tc hMerge="1">
                  <a:txBody>
                    <a:bodyPr/>
                    <a:lstStyle/>
                    <a:p>
                      <a:endParaRPr kumimoji="1" lang="ja-JP" altLang="en-US"/>
                    </a:p>
                  </a:txBody>
                  <a:tcPr/>
                </a:tc>
                <a:tc hMerge="1">
                  <a:txBody>
                    <a:bodyPr/>
                    <a:lstStyle/>
                    <a:p>
                      <a:endParaRPr kumimoji="1" lang="ja-JP" altLang="en-US" dirty="0"/>
                    </a:p>
                  </a:txBody>
                  <a:tcPr>
                    <a:solidFill>
                      <a:schemeClr val="tx1"/>
                    </a:solidFill>
                  </a:tcPr>
                </a:tc>
                <a:tc hMerge="1">
                  <a:txBody>
                    <a:bodyPr/>
                    <a:lstStyle/>
                    <a:p>
                      <a:endParaRPr kumimoji="1" lang="ja-JP" altLang="en-US"/>
                    </a:p>
                  </a:txBody>
                  <a:tcPr/>
                </a:tc>
                <a:extLst>
                  <a:ext uri="{0D108BD9-81ED-4DB2-BD59-A6C34878D82A}">
                    <a16:rowId xmlns:a16="http://schemas.microsoft.com/office/drawing/2014/main" val="788954997"/>
                  </a:ext>
                </a:extLst>
              </a:tr>
              <a:tr h="622707">
                <a:tc>
                  <a:txBody>
                    <a:bodyPr/>
                    <a:lstStyle/>
                    <a:p>
                      <a:pPr algn="dist"/>
                      <a:r>
                        <a:rPr kumimoji="1" lang="ja-JP" altLang="en-US" dirty="0">
                          <a:latin typeface="HGP創英角ｺﾞｼｯｸUB" panose="020B0900000000000000" pitchFamily="50" charset="-128"/>
                          <a:ea typeface="HGP創英角ｺﾞｼｯｸUB" panose="020B0900000000000000" pitchFamily="50" charset="-128"/>
                        </a:rPr>
                        <a:t>参加形式</a:t>
                      </a:r>
                      <a:endParaRPr kumimoji="1" lang="en-US" altLang="ja-JP" dirty="0">
                        <a:latin typeface="HGP創英角ｺﾞｼｯｸUB" panose="020B0900000000000000" pitchFamily="50" charset="-128"/>
                        <a:ea typeface="HGP創英角ｺﾞｼｯｸUB" panose="020B0900000000000000" pitchFamily="50" charset="-128"/>
                      </a:endParaRPr>
                    </a:p>
                    <a:p>
                      <a:pPr algn="dist"/>
                      <a:r>
                        <a:rPr kumimoji="1" lang="ja-JP" altLang="en-US" sz="1100" dirty="0">
                          <a:latin typeface="HGP創英角ｺﾞｼｯｸUB" panose="020B0900000000000000" pitchFamily="50" charset="-128"/>
                          <a:ea typeface="HGP創英角ｺﾞｼｯｸUB" panose="020B0900000000000000" pitchFamily="50" charset="-128"/>
                        </a:rPr>
                        <a:t>（どちらかに レ）</a:t>
                      </a:r>
                    </a:p>
                  </a:txBody>
                  <a:tcPr anchor="ctr"/>
                </a:tc>
                <a:tc gridSpan="4">
                  <a:txBody>
                    <a:bodyPr/>
                    <a:lstStyle/>
                    <a:p>
                      <a:pPr algn="l"/>
                      <a:r>
                        <a:rPr kumimoji="1" lang="ja-JP" altLang="en-US" sz="1200" dirty="0">
                          <a:latin typeface="HGP創英角ｺﾞｼｯｸUB" panose="020B0900000000000000" pitchFamily="50" charset="-128"/>
                          <a:ea typeface="HGP創英角ｺﾞｼｯｸUB" panose="020B0900000000000000" pitchFamily="50" charset="-128"/>
                        </a:rPr>
                        <a:t>□会場</a:t>
                      </a:r>
                      <a:endParaRPr kumimoji="1" lang="en-US" altLang="ja-JP" sz="1200" dirty="0">
                        <a:latin typeface="HGP創英角ｺﾞｼｯｸUB" panose="020B0900000000000000" pitchFamily="50" charset="-128"/>
                        <a:ea typeface="HGP創英角ｺﾞｼｯｸUB" panose="020B0900000000000000" pitchFamily="50" charset="-128"/>
                      </a:endParaRPr>
                    </a:p>
                    <a:p>
                      <a:pPr algn="l">
                        <a:lnSpc>
                          <a:spcPts val="1000"/>
                        </a:lnSpc>
                      </a:pPr>
                      <a:endParaRPr kumimoji="1" lang="en-US" altLang="ja-JP" sz="1200" dirty="0">
                        <a:latin typeface="HGP創英角ｺﾞｼｯｸUB" panose="020B0900000000000000" pitchFamily="50" charset="-128"/>
                        <a:ea typeface="HGP創英角ｺﾞｼｯｸUB" panose="020B0900000000000000" pitchFamily="50" charset="-128"/>
                      </a:endParaRPr>
                    </a:p>
                    <a:p>
                      <a:pPr algn="l"/>
                      <a:r>
                        <a:rPr kumimoji="1" lang="ja-JP" altLang="en-US" sz="1200" dirty="0">
                          <a:latin typeface="HGP創英角ｺﾞｼｯｸUB" panose="020B0900000000000000" pitchFamily="50" charset="-128"/>
                          <a:ea typeface="HGP創英角ｺﾞｼｯｸUB" panose="020B0900000000000000" pitchFamily="50" charset="-128"/>
                        </a:rPr>
                        <a:t>□</a:t>
                      </a:r>
                      <a:r>
                        <a:rPr kumimoji="1" lang="en-US" altLang="ja-JP" sz="1200" dirty="0">
                          <a:latin typeface="HGP創英角ｺﾞｼｯｸUB" panose="020B0900000000000000" pitchFamily="50" charset="-128"/>
                          <a:ea typeface="HGP創英角ｺﾞｼｯｸUB" panose="020B0900000000000000" pitchFamily="50" charset="-128"/>
                        </a:rPr>
                        <a:t>Web </a:t>
                      </a:r>
                      <a:r>
                        <a:rPr kumimoji="1" lang="ja-JP" altLang="en-US" sz="1200" dirty="0">
                          <a:latin typeface="HGP創英角ｺﾞｼｯｸUB" panose="020B0900000000000000" pitchFamily="50" charset="-128"/>
                          <a:ea typeface="HGP創英角ｺﾞｼｯｸUB" panose="020B0900000000000000" pitchFamily="50" charset="-128"/>
                        </a:rPr>
                        <a:t>　</a:t>
                      </a:r>
                    </a:p>
                  </a:txBody>
                  <a:tcPr anchor="ctr"/>
                </a:tc>
                <a:tc hMerge="1">
                  <a:txBody>
                    <a:bodyPr/>
                    <a:lstStyle/>
                    <a:p>
                      <a:endParaRPr kumimoji="1" lang="ja-JP" altLang="en-US"/>
                    </a:p>
                  </a:txBody>
                  <a:tcPr/>
                </a:tc>
                <a:tc hMerge="1">
                  <a:txBody>
                    <a:bodyPr/>
                    <a:lstStyle/>
                    <a:p>
                      <a:pPr algn="ctr"/>
                      <a:endParaRPr kumimoji="1" lang="ja-JP" altLang="en-US" dirty="0">
                        <a:latin typeface="ＭＳ ゴシック" panose="020B0609070205080204" pitchFamily="49" charset="-128"/>
                        <a:ea typeface="ＭＳ ゴシック" panose="020B0609070205080204" pitchFamily="49" charset="-128"/>
                      </a:endParaRPr>
                    </a:p>
                  </a:txBody>
                  <a:tcPr anchor="ctr"/>
                </a:tc>
                <a:tc hMerge="1">
                  <a:txBody>
                    <a:bodyPr/>
                    <a:lstStyle/>
                    <a:p>
                      <a:pPr algn="r"/>
                      <a:endParaRPr kumimoji="1" lang="ja-JP" altLang="en-US" dirty="0">
                        <a:latin typeface="ＭＳ ゴシック" panose="020B0609070205080204" pitchFamily="49" charset="-128"/>
                        <a:ea typeface="ＭＳ ゴシック" panose="020B0609070205080204" pitchFamily="49" charset="-128"/>
                      </a:endParaRPr>
                    </a:p>
                  </a:txBody>
                  <a:tcPr anchor="ctr"/>
                </a:tc>
                <a:extLst>
                  <a:ext uri="{0D108BD9-81ED-4DB2-BD59-A6C34878D82A}">
                    <a16:rowId xmlns:a16="http://schemas.microsoft.com/office/drawing/2014/main" val="3962996219"/>
                  </a:ext>
                </a:extLst>
              </a:tr>
              <a:tr h="551547">
                <a:tc>
                  <a:txBody>
                    <a:bodyPr/>
                    <a:lstStyle/>
                    <a:p>
                      <a:pPr algn="dist"/>
                      <a:r>
                        <a:rPr kumimoji="1" lang="ja-JP" altLang="en-US" dirty="0">
                          <a:latin typeface="HGP創英角ｺﾞｼｯｸUB" panose="020B0900000000000000" pitchFamily="50" charset="-128"/>
                          <a:ea typeface="HGP創英角ｺﾞｼｯｸUB" panose="020B0900000000000000" pitchFamily="50" charset="-128"/>
                        </a:rPr>
                        <a:t>企業名</a:t>
                      </a:r>
                      <a:endParaRPr kumimoji="1" lang="en-US" altLang="ja-JP" dirty="0">
                        <a:latin typeface="HGP創英角ｺﾞｼｯｸUB" panose="020B0900000000000000" pitchFamily="50" charset="-128"/>
                        <a:ea typeface="HGP創英角ｺﾞｼｯｸUB" panose="020B0900000000000000" pitchFamily="50" charset="-128"/>
                      </a:endParaRPr>
                    </a:p>
                  </a:txBody>
                  <a:tcPr anchor="ctr"/>
                </a:tc>
                <a:tc gridSpan="2">
                  <a:txBody>
                    <a:bodyPr/>
                    <a:lstStyle/>
                    <a:p>
                      <a:endParaRPr kumimoji="1" lang="ja-JP" altLang="en-US" dirty="0">
                        <a:latin typeface="HGP創英角ｺﾞｼｯｸUB" panose="020B0900000000000000" pitchFamily="50" charset="-128"/>
                        <a:ea typeface="HGP創英角ｺﾞｼｯｸUB" panose="020B0900000000000000" pitchFamily="50" charset="-128"/>
                      </a:endParaRPr>
                    </a:p>
                  </a:txBody>
                  <a:tcPr anchor="ctr"/>
                </a:tc>
                <a:tc hMerge="1">
                  <a:txBody>
                    <a:bodyPr/>
                    <a:lstStyle/>
                    <a:p>
                      <a:endParaRPr kumimoji="1" lang="ja-JP" altLang="en-US"/>
                    </a:p>
                  </a:txBody>
                  <a:tcPr/>
                </a:tc>
                <a:tc>
                  <a:txBody>
                    <a:bodyPr/>
                    <a:lstStyle/>
                    <a:p>
                      <a:pPr algn="ctr"/>
                      <a:r>
                        <a:rPr kumimoji="1" lang="ja-JP" altLang="en-US" dirty="0">
                          <a:latin typeface="HG創英角ｺﾞｼｯｸUB" panose="020B0909000000000000" pitchFamily="49" charset="-128"/>
                          <a:ea typeface="HG創英角ｺﾞｼｯｸUB" panose="020B0909000000000000" pitchFamily="49" charset="-128"/>
                        </a:rPr>
                        <a:t>参加</a:t>
                      </a:r>
                      <a:endParaRPr kumimoji="1" lang="en-US" altLang="ja-JP" dirty="0">
                        <a:latin typeface="HG創英角ｺﾞｼｯｸUB" panose="020B0909000000000000" pitchFamily="49" charset="-128"/>
                        <a:ea typeface="HG創英角ｺﾞｼｯｸUB" panose="020B0909000000000000" pitchFamily="49" charset="-128"/>
                      </a:endParaRPr>
                    </a:p>
                    <a:p>
                      <a:pPr algn="ctr"/>
                      <a:r>
                        <a:rPr kumimoji="1" lang="ja-JP" altLang="en-US" dirty="0">
                          <a:latin typeface="HG創英角ｺﾞｼｯｸUB" panose="020B0909000000000000" pitchFamily="49" charset="-128"/>
                          <a:ea typeface="HG創英角ｺﾞｼｯｸUB" panose="020B0909000000000000" pitchFamily="49" charset="-128"/>
                        </a:rPr>
                        <a:t>人数</a:t>
                      </a:r>
                      <a:endParaRPr kumimoji="1" lang="en-US" altLang="ja-JP" dirty="0">
                        <a:latin typeface="HG創英角ｺﾞｼｯｸUB" panose="020B0909000000000000" pitchFamily="49" charset="-128"/>
                        <a:ea typeface="HG創英角ｺﾞｼｯｸUB" panose="020B0909000000000000" pitchFamily="49" charset="-128"/>
                      </a:endParaRPr>
                    </a:p>
                  </a:txBody>
                  <a:tcPr anchor="ctr"/>
                </a:tc>
                <a:tc>
                  <a:txBody>
                    <a:bodyPr/>
                    <a:lstStyle/>
                    <a:p>
                      <a:pPr algn="r"/>
                      <a:r>
                        <a:rPr kumimoji="1" lang="ja-JP" altLang="en-US" dirty="0">
                          <a:latin typeface="HG創英角ｺﾞｼｯｸUB" panose="020B0909000000000000" pitchFamily="49" charset="-128"/>
                          <a:ea typeface="HG創英角ｺﾞｼｯｸUB" panose="020B0909000000000000" pitchFamily="49" charset="-128"/>
                        </a:rPr>
                        <a:t>名</a:t>
                      </a:r>
                    </a:p>
                  </a:txBody>
                  <a:tcPr anchor="ctr"/>
                </a:tc>
                <a:extLst>
                  <a:ext uri="{0D108BD9-81ED-4DB2-BD59-A6C34878D82A}">
                    <a16:rowId xmlns:a16="http://schemas.microsoft.com/office/drawing/2014/main" val="379009254"/>
                  </a:ext>
                </a:extLst>
              </a:tr>
              <a:tr h="591805">
                <a:tc>
                  <a:txBody>
                    <a:bodyPr/>
                    <a:lstStyle/>
                    <a:p>
                      <a:pPr algn="dist"/>
                      <a:r>
                        <a:rPr kumimoji="1" lang="ja-JP" altLang="en-US" dirty="0">
                          <a:latin typeface="HGP創英角ｺﾞｼｯｸUB" panose="020B0900000000000000" pitchFamily="50" charset="-128"/>
                          <a:ea typeface="HGP創英角ｺﾞｼｯｸUB" panose="020B0900000000000000" pitchFamily="50" charset="-128"/>
                        </a:rPr>
                        <a:t>所在地</a:t>
                      </a:r>
                    </a:p>
                  </a:txBody>
                  <a:tcPr anchor="ctr"/>
                </a:tc>
                <a:tc gridSpan="4">
                  <a:txBody>
                    <a:bodyPr/>
                    <a:lstStyle/>
                    <a:p>
                      <a:endParaRPr kumimoji="1" lang="ja-JP" altLang="en-US" dirty="0">
                        <a:latin typeface="HGP創英角ｺﾞｼｯｸUB" panose="020B0900000000000000" pitchFamily="50" charset="-128"/>
                        <a:ea typeface="HGP創英角ｺﾞｼｯｸUB" panose="020B0900000000000000" pitchFamily="50" charset="-128"/>
                      </a:endParaRPr>
                    </a:p>
                  </a:txBody>
                  <a:tcPr anchor="ctr"/>
                </a:tc>
                <a:tc hMerge="1">
                  <a:txBody>
                    <a:bodyPr/>
                    <a:lstStyle/>
                    <a:p>
                      <a:endParaRPr kumimoji="1" lang="ja-JP" altLang="en-US"/>
                    </a:p>
                  </a:txBody>
                  <a:tcPr/>
                </a:tc>
                <a:tc hMerge="1">
                  <a:txBody>
                    <a:bodyPr/>
                    <a:lstStyle/>
                    <a:p>
                      <a:endParaRPr kumimoji="1" lang="ja-JP" altLang="en-US" dirty="0">
                        <a:latin typeface="ＭＳ ゴシック" panose="020B0609070205080204" pitchFamily="49" charset="-128"/>
                        <a:ea typeface="ＭＳ ゴシック" panose="020B0609070205080204" pitchFamily="49" charset="-128"/>
                      </a:endParaRPr>
                    </a:p>
                  </a:txBody>
                  <a:tcPr anchor="ctr"/>
                </a:tc>
                <a:tc hMerge="1">
                  <a:txBody>
                    <a:bodyPr/>
                    <a:lstStyle/>
                    <a:p>
                      <a:endParaRPr kumimoji="1" lang="ja-JP" altLang="en-US"/>
                    </a:p>
                  </a:txBody>
                  <a:tcPr/>
                </a:tc>
                <a:extLst>
                  <a:ext uri="{0D108BD9-81ED-4DB2-BD59-A6C34878D82A}">
                    <a16:rowId xmlns:a16="http://schemas.microsoft.com/office/drawing/2014/main" val="708122667"/>
                  </a:ext>
                </a:extLst>
              </a:tr>
              <a:tr h="569500">
                <a:tc>
                  <a:txBody>
                    <a:bodyPr/>
                    <a:lstStyle/>
                    <a:p>
                      <a:pPr algn="dist"/>
                      <a:r>
                        <a:rPr kumimoji="1" lang="ja-JP" altLang="en-US" dirty="0">
                          <a:latin typeface="HGP創英角ｺﾞｼｯｸUB" panose="020B0900000000000000" pitchFamily="50" charset="-128"/>
                          <a:ea typeface="HGP創英角ｺﾞｼｯｸUB" panose="020B0900000000000000" pitchFamily="50" charset="-128"/>
                        </a:rPr>
                        <a:t>参加者名</a:t>
                      </a:r>
                    </a:p>
                  </a:txBody>
                  <a:tcPr anchor="ctr"/>
                </a:tc>
                <a:tc>
                  <a:txBody>
                    <a:bodyPr/>
                    <a:lstStyle/>
                    <a:p>
                      <a:endParaRPr kumimoji="1" lang="ja-JP" altLang="en-US" dirty="0">
                        <a:latin typeface="HGP創英角ｺﾞｼｯｸUB" panose="020B0900000000000000" pitchFamily="50" charset="-128"/>
                        <a:ea typeface="HGP創英角ｺﾞｼｯｸUB" panose="020B0900000000000000" pitchFamily="50" charset="-128"/>
                      </a:endParaRPr>
                    </a:p>
                  </a:txBody>
                  <a:tcPr anchor="ctr"/>
                </a:tc>
                <a:tc gridSpan="3">
                  <a:txBody>
                    <a:bodyPr/>
                    <a:lstStyle/>
                    <a:p>
                      <a:endParaRPr kumimoji="1" lang="ja-JP" altLang="en-US" dirty="0">
                        <a:latin typeface="HGP創英角ｺﾞｼｯｸUB" panose="020B0900000000000000" pitchFamily="50" charset="-128"/>
                        <a:ea typeface="HGP創英角ｺﾞｼｯｸUB" panose="020B0900000000000000" pitchFamily="50" charset="-128"/>
                      </a:endParaRPr>
                    </a:p>
                  </a:txBody>
                  <a:tcPr anchor="ctr"/>
                </a:tc>
                <a:tc hMerge="1">
                  <a:txBody>
                    <a:bodyPr/>
                    <a:lstStyle/>
                    <a:p>
                      <a:endParaRPr kumimoji="1" lang="ja-JP" altLang="en-US" dirty="0">
                        <a:latin typeface="ＭＳ ゴシック" panose="020B0609070205080204" pitchFamily="49" charset="-128"/>
                        <a:ea typeface="ＭＳ ゴシック" panose="020B0609070205080204" pitchFamily="49" charset="-128"/>
                      </a:endParaRPr>
                    </a:p>
                  </a:txBody>
                  <a:tcPr anchor="ctr"/>
                </a:tc>
                <a:tc hMerge="1">
                  <a:txBody>
                    <a:bodyPr/>
                    <a:lstStyle/>
                    <a:p>
                      <a:endParaRPr kumimoji="1" lang="ja-JP" altLang="en-US"/>
                    </a:p>
                  </a:txBody>
                  <a:tcPr/>
                </a:tc>
                <a:extLst>
                  <a:ext uri="{0D108BD9-81ED-4DB2-BD59-A6C34878D82A}">
                    <a16:rowId xmlns:a16="http://schemas.microsoft.com/office/drawing/2014/main" val="3859711723"/>
                  </a:ext>
                </a:extLst>
              </a:tr>
              <a:tr h="374626">
                <a:tc rowSpan="2">
                  <a:txBody>
                    <a:bodyPr/>
                    <a:lstStyle/>
                    <a:p>
                      <a:pPr algn="ctr"/>
                      <a:r>
                        <a:rPr kumimoji="1" lang="en-US" altLang="ja-JP" dirty="0">
                          <a:latin typeface="HGP創英角ｺﾞｼｯｸUB" panose="020B0900000000000000" pitchFamily="50" charset="-128"/>
                          <a:ea typeface="HGP創英角ｺﾞｼｯｸUB" panose="020B0900000000000000" pitchFamily="50" charset="-128"/>
                        </a:rPr>
                        <a:t>E-mail</a:t>
                      </a:r>
                    </a:p>
                    <a:p>
                      <a:pPr algn="ctr"/>
                      <a:r>
                        <a:rPr kumimoji="1" lang="ja-JP" altLang="en-US" sz="1200" dirty="0">
                          <a:latin typeface="HGP創英角ｺﾞｼｯｸUB" panose="020B0900000000000000" pitchFamily="50" charset="-128"/>
                          <a:ea typeface="HGP創英角ｺﾞｼｯｸUB" panose="020B0900000000000000" pitchFamily="50" charset="-128"/>
                        </a:rPr>
                        <a:t>（</a:t>
                      </a:r>
                      <a:r>
                        <a:rPr kumimoji="1" lang="en-US" altLang="ja-JP" sz="1200" dirty="0">
                          <a:latin typeface="HGP創英角ｺﾞｼｯｸUB" panose="020B0900000000000000" pitchFamily="50" charset="-128"/>
                          <a:ea typeface="HGP創英角ｺﾞｼｯｸUB" panose="020B0900000000000000" pitchFamily="50" charset="-128"/>
                        </a:rPr>
                        <a:t>Web</a:t>
                      </a:r>
                      <a:r>
                        <a:rPr kumimoji="1" lang="ja-JP" altLang="en-US" sz="1200" dirty="0">
                          <a:latin typeface="HGP創英角ｺﾞｼｯｸUB" panose="020B0900000000000000" pitchFamily="50" charset="-128"/>
                          <a:ea typeface="HGP創英角ｺﾞｼｯｸUB" panose="020B0900000000000000" pitchFamily="50" charset="-128"/>
                        </a:rPr>
                        <a:t>参加の</a:t>
                      </a:r>
                      <a:endParaRPr kumimoji="1" lang="en-US" altLang="ja-JP" sz="1200" dirty="0">
                        <a:latin typeface="HGP創英角ｺﾞｼｯｸUB" panose="020B0900000000000000" pitchFamily="50" charset="-128"/>
                        <a:ea typeface="HGP創英角ｺﾞｼｯｸUB" panose="020B0900000000000000" pitchFamily="50" charset="-128"/>
                      </a:endParaRPr>
                    </a:p>
                    <a:p>
                      <a:pPr algn="ctr"/>
                      <a:r>
                        <a:rPr kumimoji="1" lang="ja-JP" altLang="en-US" sz="1200" dirty="0">
                          <a:latin typeface="HGP創英角ｺﾞｼｯｸUB" panose="020B0900000000000000" pitchFamily="50" charset="-128"/>
                          <a:ea typeface="HGP創英角ｺﾞｼｯｸUB" panose="020B0900000000000000" pitchFamily="50" charset="-128"/>
                        </a:rPr>
                        <a:t>場合は必須）</a:t>
                      </a:r>
                    </a:p>
                  </a:txBody>
                  <a:tcPr anchor="ctr"/>
                </a:tc>
                <a:tc gridSpan="4">
                  <a:txBody>
                    <a:bodyPr/>
                    <a:lstStyle/>
                    <a:p>
                      <a:endParaRPr kumimoji="1" lang="ja-JP" altLang="en-US" dirty="0">
                        <a:latin typeface="HGP創英角ｺﾞｼｯｸUB" panose="020B0900000000000000" pitchFamily="50" charset="-128"/>
                        <a:ea typeface="HGP創英角ｺﾞｼｯｸUB" panose="020B0900000000000000" pitchFamily="50" charset="-128"/>
                      </a:endParaRP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99594507"/>
                  </a:ext>
                </a:extLst>
              </a:tr>
              <a:tr h="325855">
                <a:tc vMerge="1">
                  <a:txBody>
                    <a:bodyPr/>
                    <a:lstStyle/>
                    <a:p>
                      <a:endParaRPr kumimoji="1" lang="ja-JP" altLang="en-US"/>
                    </a:p>
                  </a:txBody>
                  <a:tcPr/>
                </a:tc>
                <a:tc gridSpan="4">
                  <a:txBody>
                    <a:bodyPr/>
                    <a:lstStyle/>
                    <a:p>
                      <a:endParaRPr kumimoji="1" lang="ja-JP" altLang="en-US" dirty="0">
                        <a:latin typeface="HGP創英角ｺﾞｼｯｸUB" panose="020B0900000000000000" pitchFamily="50" charset="-128"/>
                        <a:ea typeface="HGP創英角ｺﾞｼｯｸUB" panose="020B0900000000000000" pitchFamily="50" charset="-128"/>
                      </a:endParaRP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99883076"/>
                  </a:ext>
                </a:extLst>
              </a:tr>
              <a:tr h="555341">
                <a:tc>
                  <a:txBody>
                    <a:bodyPr/>
                    <a:lstStyle/>
                    <a:p>
                      <a:pPr algn="dist"/>
                      <a:r>
                        <a:rPr kumimoji="1" lang="ja-JP" altLang="en-US" dirty="0">
                          <a:latin typeface="HGP創英角ｺﾞｼｯｸUB" panose="020B0900000000000000" pitchFamily="50" charset="-128"/>
                          <a:ea typeface="HGP創英角ｺﾞｼｯｸUB" panose="020B0900000000000000" pitchFamily="50" charset="-128"/>
                        </a:rPr>
                        <a:t>電話番号</a:t>
                      </a:r>
                    </a:p>
                  </a:txBody>
                  <a:tcPr anchor="ctr"/>
                </a:tc>
                <a:tc gridSpan="4">
                  <a:txBody>
                    <a:bodyPr/>
                    <a:lstStyle/>
                    <a:p>
                      <a:endParaRPr kumimoji="1" lang="ja-JP" altLang="en-US" dirty="0">
                        <a:latin typeface="HGP創英角ｺﾞｼｯｸUB" panose="020B0900000000000000" pitchFamily="50" charset="-128"/>
                        <a:ea typeface="HGP創英角ｺﾞｼｯｸUB" panose="020B0900000000000000" pitchFamily="50" charset="-128"/>
                      </a:endParaRPr>
                    </a:p>
                  </a:txBody>
                  <a:tcPr anchor="ctr"/>
                </a:tc>
                <a:tc hMerge="1">
                  <a:txBody>
                    <a:bodyPr/>
                    <a:lstStyle/>
                    <a:p>
                      <a:endParaRPr kumimoji="1" lang="ja-JP" altLang="en-US"/>
                    </a:p>
                  </a:txBody>
                  <a:tcPr/>
                </a:tc>
                <a:tc hMerge="1">
                  <a:txBody>
                    <a:bodyPr/>
                    <a:lstStyle/>
                    <a:p>
                      <a:endParaRPr kumimoji="1" lang="ja-JP" altLang="en-US" dirty="0">
                        <a:latin typeface="ＭＳ ゴシック" panose="020B0609070205080204" pitchFamily="49" charset="-128"/>
                        <a:ea typeface="ＭＳ ゴシック" panose="020B0609070205080204" pitchFamily="49" charset="-128"/>
                      </a:endParaRPr>
                    </a:p>
                  </a:txBody>
                  <a:tcPr anchor="ctr"/>
                </a:tc>
                <a:tc hMerge="1">
                  <a:txBody>
                    <a:bodyPr/>
                    <a:lstStyle/>
                    <a:p>
                      <a:endParaRPr kumimoji="1" lang="ja-JP" altLang="en-US"/>
                    </a:p>
                  </a:txBody>
                  <a:tcPr/>
                </a:tc>
                <a:extLst>
                  <a:ext uri="{0D108BD9-81ED-4DB2-BD59-A6C34878D82A}">
                    <a16:rowId xmlns:a16="http://schemas.microsoft.com/office/drawing/2014/main" val="206395106"/>
                  </a:ext>
                </a:extLst>
              </a:tr>
            </a:tbl>
          </a:graphicData>
        </a:graphic>
      </p:graphicFrame>
      <p:sp>
        <p:nvSpPr>
          <p:cNvPr id="26" name="四角形: 角を丸くする 25">
            <a:extLst>
              <a:ext uri="{FF2B5EF4-FFF2-40B4-BE49-F238E27FC236}">
                <a16:creationId xmlns:a16="http://schemas.microsoft.com/office/drawing/2014/main" id="{CD69C48E-18F0-4962-B72C-D0DD20617AFC}"/>
              </a:ext>
            </a:extLst>
          </p:cNvPr>
          <p:cNvSpPr/>
          <p:nvPr/>
        </p:nvSpPr>
        <p:spPr>
          <a:xfrm>
            <a:off x="1213932" y="9487339"/>
            <a:ext cx="5374192" cy="27438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83">
              <a:latin typeface="BIZ UDゴシック" panose="020B0400000000000000" pitchFamily="49" charset="-128"/>
              <a:ea typeface="BIZ UDゴシック" panose="020B0400000000000000" pitchFamily="49" charset="-128"/>
            </a:endParaRPr>
          </a:p>
        </p:txBody>
      </p:sp>
      <p:sp>
        <p:nvSpPr>
          <p:cNvPr id="5" name="テキスト ボックス 4">
            <a:extLst>
              <a:ext uri="{FF2B5EF4-FFF2-40B4-BE49-F238E27FC236}">
                <a16:creationId xmlns:a16="http://schemas.microsoft.com/office/drawing/2014/main" id="{179FC186-542F-4415-A954-B73A6E039612}"/>
              </a:ext>
            </a:extLst>
          </p:cNvPr>
          <p:cNvSpPr txBox="1"/>
          <p:nvPr/>
        </p:nvSpPr>
        <p:spPr>
          <a:xfrm>
            <a:off x="1483141" y="675737"/>
            <a:ext cx="4835774" cy="292388"/>
          </a:xfrm>
          <a:prstGeom prst="rect">
            <a:avLst/>
          </a:prstGeom>
          <a:noFill/>
        </p:spPr>
        <p:txBody>
          <a:bodyPr wrap="square" rtlCol="0">
            <a:spAutoFit/>
          </a:bodyPr>
          <a:lstStyle/>
          <a:p>
            <a:r>
              <a:rPr kumimoji="1" lang="ja-JP" altLang="en-US" sz="1250" dirty="0">
                <a:latin typeface="BIZ UDゴシック" panose="020B0400000000000000" pitchFamily="49" charset="-128"/>
                <a:ea typeface="BIZ UDゴシック" panose="020B0400000000000000" pitchFamily="49" charset="-128"/>
              </a:rPr>
              <a:t>左記二次元コードまたは県のホームページよりお申込みください。</a:t>
            </a:r>
            <a:endParaRPr kumimoji="1" lang="en-US" altLang="ja-JP" sz="1250" dirty="0">
              <a:latin typeface="BIZ UDゴシック" panose="020B0400000000000000" pitchFamily="49" charset="-128"/>
              <a:ea typeface="BIZ UDゴシック" panose="020B0400000000000000" pitchFamily="49" charset="-128"/>
            </a:endParaRPr>
          </a:p>
        </p:txBody>
      </p:sp>
      <p:sp>
        <p:nvSpPr>
          <p:cNvPr id="7" name="テキスト ボックス 6">
            <a:extLst>
              <a:ext uri="{FF2B5EF4-FFF2-40B4-BE49-F238E27FC236}">
                <a16:creationId xmlns:a16="http://schemas.microsoft.com/office/drawing/2014/main" id="{2717084C-E48D-4917-93DF-EB097662FC33}"/>
              </a:ext>
            </a:extLst>
          </p:cNvPr>
          <p:cNvSpPr txBox="1"/>
          <p:nvPr/>
        </p:nvSpPr>
        <p:spPr>
          <a:xfrm>
            <a:off x="1542875" y="1017513"/>
            <a:ext cx="3921266" cy="305596"/>
          </a:xfrm>
          <a:prstGeom prst="rect">
            <a:avLst/>
          </a:prstGeom>
          <a:noFill/>
          <a:ln w="19050">
            <a:solidFill>
              <a:schemeClr val="tx1"/>
            </a:solidFill>
          </a:ln>
        </p:spPr>
        <p:txBody>
          <a:bodyPr wrap="none" rtlCol="0">
            <a:spAutoFit/>
          </a:bodyPr>
          <a:lstStyle/>
          <a:p>
            <a:r>
              <a:rPr kumimoji="1" lang="ja-JP" altLang="en-US" sz="1386" dirty="0">
                <a:latin typeface="BIZ UDゴシック" panose="020B0400000000000000" pitchFamily="49" charset="-128"/>
                <a:ea typeface="BIZ UDゴシック" panose="020B0400000000000000" pitchFamily="49" charset="-128"/>
              </a:rPr>
              <a:t>長崎県障害者雇用支援のつどい　　　　　　　</a:t>
            </a:r>
          </a:p>
        </p:txBody>
      </p:sp>
      <p:sp>
        <p:nvSpPr>
          <p:cNvPr id="8" name="テキスト ボックス 7">
            <a:extLst>
              <a:ext uri="{FF2B5EF4-FFF2-40B4-BE49-F238E27FC236}">
                <a16:creationId xmlns:a16="http://schemas.microsoft.com/office/drawing/2014/main" id="{E797829F-4DBE-49AB-85FB-79697FF729DB}"/>
              </a:ext>
            </a:extLst>
          </p:cNvPr>
          <p:cNvSpPr txBox="1"/>
          <p:nvPr/>
        </p:nvSpPr>
        <p:spPr>
          <a:xfrm>
            <a:off x="5556062" y="1033011"/>
            <a:ext cx="544954" cy="307791"/>
          </a:xfrm>
          <a:prstGeom prst="rect">
            <a:avLst/>
          </a:prstGeom>
          <a:solidFill>
            <a:schemeClr val="tx1"/>
          </a:solidFill>
          <a:ln w="19050">
            <a:solidFill>
              <a:schemeClr val="tx1"/>
            </a:solidFill>
          </a:ln>
        </p:spPr>
        <p:txBody>
          <a:bodyPr wrap="none" rtlCol="0">
            <a:spAutoFit/>
          </a:bodyPr>
          <a:lstStyle/>
          <a:p>
            <a:r>
              <a:rPr kumimoji="1" lang="ja-JP" altLang="en-US" sz="1386" b="1" dirty="0">
                <a:solidFill>
                  <a:schemeClr val="bg1"/>
                </a:solidFill>
                <a:latin typeface="BIZ UDゴシック" panose="020B0400000000000000" pitchFamily="49" charset="-128"/>
                <a:ea typeface="BIZ UDゴシック" panose="020B0400000000000000" pitchFamily="49" charset="-128"/>
              </a:rPr>
              <a:t>検索</a:t>
            </a:r>
          </a:p>
        </p:txBody>
      </p:sp>
      <p:sp>
        <p:nvSpPr>
          <p:cNvPr id="9" name="テキスト ボックス 8">
            <a:extLst>
              <a:ext uri="{FF2B5EF4-FFF2-40B4-BE49-F238E27FC236}">
                <a16:creationId xmlns:a16="http://schemas.microsoft.com/office/drawing/2014/main" id="{446C64F4-7F12-4AF5-8369-CB10B1F9016B}"/>
              </a:ext>
            </a:extLst>
          </p:cNvPr>
          <p:cNvSpPr txBox="1"/>
          <p:nvPr/>
        </p:nvSpPr>
        <p:spPr>
          <a:xfrm>
            <a:off x="376061" y="2292599"/>
            <a:ext cx="5971507" cy="275332"/>
          </a:xfrm>
          <a:prstGeom prst="rect">
            <a:avLst/>
          </a:prstGeom>
          <a:noFill/>
        </p:spPr>
        <p:txBody>
          <a:bodyPr wrap="none" rtlCol="0">
            <a:spAutoFit/>
          </a:bodyPr>
          <a:lstStyle/>
          <a:p>
            <a:r>
              <a:rPr kumimoji="1" lang="en-US" altLang="ja-JP" sz="1189" dirty="0">
                <a:latin typeface="BIZ UDゴシック" panose="020B0400000000000000" pitchFamily="49" charset="-128"/>
                <a:ea typeface="BIZ UDゴシック" panose="020B0400000000000000" pitchFamily="49" charset="-128"/>
              </a:rPr>
              <a:t>※</a:t>
            </a:r>
            <a:r>
              <a:rPr kumimoji="1" lang="ja-JP" altLang="en-US" sz="1189" dirty="0">
                <a:latin typeface="BIZ UDゴシック" panose="020B0400000000000000" pitchFamily="49" charset="-128"/>
                <a:ea typeface="BIZ UDゴシック" panose="020B0400000000000000" pitchFamily="49" charset="-128"/>
              </a:rPr>
              <a:t>インターネットを使用できない場合は下記申込書によりメールにてお申込ください</a:t>
            </a:r>
          </a:p>
        </p:txBody>
      </p:sp>
      <p:sp>
        <p:nvSpPr>
          <p:cNvPr id="11" name="テキスト ボックス 10">
            <a:extLst>
              <a:ext uri="{FF2B5EF4-FFF2-40B4-BE49-F238E27FC236}">
                <a16:creationId xmlns:a16="http://schemas.microsoft.com/office/drawing/2014/main" id="{26427032-063F-4D5F-ACEE-42D4352166FE}"/>
              </a:ext>
            </a:extLst>
          </p:cNvPr>
          <p:cNvSpPr txBox="1"/>
          <p:nvPr/>
        </p:nvSpPr>
        <p:spPr>
          <a:xfrm>
            <a:off x="281467" y="2581555"/>
            <a:ext cx="6351185" cy="769506"/>
          </a:xfrm>
          <a:prstGeom prst="rect">
            <a:avLst/>
          </a:prstGeom>
          <a:noFill/>
          <a:ln w="12700">
            <a:solidFill>
              <a:schemeClr val="tx1"/>
            </a:solidFill>
          </a:ln>
        </p:spPr>
        <p:txBody>
          <a:bodyPr wrap="square" rtlCol="0">
            <a:spAutoFit/>
          </a:bodyPr>
          <a:lstStyle/>
          <a:p>
            <a:pPr>
              <a:lnSpc>
                <a:spcPct val="150000"/>
              </a:lnSpc>
            </a:pPr>
            <a:r>
              <a:rPr kumimoji="1" lang="ja-JP" altLang="en-US" sz="1783" dirty="0">
                <a:latin typeface="BIZ UDPゴシック" panose="020B0400000000000000" pitchFamily="50" charset="-128"/>
                <a:ea typeface="BIZ UDPゴシック" panose="020B0400000000000000" pitchFamily="50" charset="-128"/>
              </a:rPr>
              <a:t>メール：</a:t>
            </a:r>
            <a:r>
              <a:rPr kumimoji="1" lang="en-US" altLang="ja-JP" sz="1783" dirty="0">
                <a:latin typeface="BIZ UDPゴシック" panose="020B0400000000000000" pitchFamily="50" charset="-128"/>
                <a:ea typeface="BIZ UDPゴシック" panose="020B0400000000000000" pitchFamily="50" charset="-128"/>
              </a:rPr>
              <a:t>roufuku</a:t>
            </a:r>
            <a:r>
              <a:rPr kumimoji="1" lang="en-US" altLang="ja-JP" sz="1783" dirty="0">
                <a:latin typeface="BIZ UDPゴシック" panose="020B0400000000000000" pitchFamily="50" charset="-128"/>
                <a:ea typeface="BIZ UDPゴシック" panose="020B0400000000000000" pitchFamily="50" charset="-128"/>
                <a:hlinkClick r:id="rId3">
                  <a:extLst>
                    <a:ext uri="{A12FA001-AC4F-418D-AE19-62706E023703}">
                      <ahyp:hlinkClr xmlns:ahyp="http://schemas.microsoft.com/office/drawing/2018/hyperlinkcolor" val="tx"/>
                    </a:ext>
                  </a:extLst>
                </a:hlinkClick>
              </a:rPr>
              <a:t>@pref.nagasaki.lg.jp</a:t>
            </a:r>
            <a:endParaRPr kumimoji="1" lang="en-US" altLang="ja-JP" sz="1783" dirty="0">
              <a:latin typeface="BIZ UDPゴシック" panose="020B0400000000000000" pitchFamily="50" charset="-128"/>
              <a:ea typeface="BIZ UDPゴシック" panose="020B0400000000000000" pitchFamily="50" charset="-128"/>
            </a:endParaRPr>
          </a:p>
          <a:p>
            <a:pPr>
              <a:lnSpc>
                <a:spcPct val="150000"/>
              </a:lnSpc>
            </a:pPr>
            <a:r>
              <a:rPr kumimoji="1" lang="ja-JP" altLang="en-US" sz="1386" dirty="0">
                <a:latin typeface="BIZ UDPゴシック" panose="020B0400000000000000" pitchFamily="50" charset="-128"/>
                <a:ea typeface="BIZ UDPゴシック" panose="020B0400000000000000" pitchFamily="50" charset="-128"/>
              </a:rPr>
              <a:t>長崎県産業労働部雇用労働政策課　宛て</a:t>
            </a:r>
          </a:p>
        </p:txBody>
      </p:sp>
      <p:cxnSp>
        <p:nvCxnSpPr>
          <p:cNvPr id="21" name="直線コネクタ 20">
            <a:extLst>
              <a:ext uri="{FF2B5EF4-FFF2-40B4-BE49-F238E27FC236}">
                <a16:creationId xmlns:a16="http://schemas.microsoft.com/office/drawing/2014/main" id="{62F9AC68-88B3-47C1-A764-1E58D9EDD8D3}"/>
              </a:ext>
            </a:extLst>
          </p:cNvPr>
          <p:cNvCxnSpPr>
            <a:cxnSpLocks/>
          </p:cNvCxnSpPr>
          <p:nvPr/>
        </p:nvCxnSpPr>
        <p:spPr>
          <a:xfrm>
            <a:off x="281467" y="2162996"/>
            <a:ext cx="6351185" cy="0"/>
          </a:xfrm>
          <a:prstGeom prst="line">
            <a:avLst/>
          </a:prstGeom>
          <a:ln w="25400">
            <a:prstDash val="dash"/>
          </a:ln>
        </p:spPr>
        <p:style>
          <a:lnRef idx="1">
            <a:schemeClr val="dk1"/>
          </a:lnRef>
          <a:fillRef idx="0">
            <a:schemeClr val="dk1"/>
          </a:fillRef>
          <a:effectRef idx="0">
            <a:schemeClr val="dk1"/>
          </a:effectRef>
          <a:fontRef idx="minor">
            <a:schemeClr val="tx1"/>
          </a:fontRef>
        </p:style>
      </p:cxnSp>
      <p:sp>
        <p:nvSpPr>
          <p:cNvPr id="22" name="テキスト ボックス 21">
            <a:extLst>
              <a:ext uri="{FF2B5EF4-FFF2-40B4-BE49-F238E27FC236}">
                <a16:creationId xmlns:a16="http://schemas.microsoft.com/office/drawing/2014/main" id="{D6A1979B-AF8A-4F8C-BA0D-A7117B8DA3D8}"/>
              </a:ext>
            </a:extLst>
          </p:cNvPr>
          <p:cNvSpPr txBox="1"/>
          <p:nvPr/>
        </p:nvSpPr>
        <p:spPr>
          <a:xfrm>
            <a:off x="376061" y="1666592"/>
            <a:ext cx="4325223" cy="400110"/>
          </a:xfrm>
          <a:prstGeom prst="rect">
            <a:avLst/>
          </a:prstGeom>
          <a:noFill/>
        </p:spPr>
        <p:txBody>
          <a:bodyPr wrap="none" rtlCol="0">
            <a:spAutoFit/>
          </a:bodyPr>
          <a:lstStyle/>
          <a:p>
            <a:r>
              <a:rPr kumimoji="1" lang="ja-JP" altLang="en-US" sz="1585" dirty="0">
                <a:latin typeface="BIZ UDゴシック" panose="020B0400000000000000" pitchFamily="49" charset="-128"/>
                <a:ea typeface="BIZ UDゴシック" panose="020B0400000000000000" pitchFamily="49" charset="-128"/>
              </a:rPr>
              <a:t>申込期限：令和８年</a:t>
            </a:r>
            <a:r>
              <a:rPr kumimoji="1" lang="ja-JP" altLang="en-US" sz="2000" u="sng" dirty="0">
                <a:latin typeface="BIZ UDゴシック" panose="020B0400000000000000" pitchFamily="49" charset="-128"/>
                <a:ea typeface="BIZ UDゴシック" panose="020B0400000000000000" pitchFamily="49" charset="-128"/>
              </a:rPr>
              <a:t>１０月１５日（木）</a:t>
            </a:r>
            <a:endParaRPr kumimoji="1" lang="en-US" altLang="ja-JP" sz="2000" u="sng" dirty="0">
              <a:latin typeface="BIZ UDゴシック" panose="020B0400000000000000" pitchFamily="49" charset="-128"/>
              <a:ea typeface="BIZ UDゴシック" panose="020B0400000000000000" pitchFamily="49" charset="-128"/>
            </a:endParaRPr>
          </a:p>
        </p:txBody>
      </p:sp>
      <p:sp>
        <p:nvSpPr>
          <p:cNvPr id="24" name="正方形/長方形 23">
            <a:extLst>
              <a:ext uri="{FF2B5EF4-FFF2-40B4-BE49-F238E27FC236}">
                <a16:creationId xmlns:a16="http://schemas.microsoft.com/office/drawing/2014/main" id="{73B7D0EC-00DD-45DE-965B-175F78FCF5C3}"/>
              </a:ext>
            </a:extLst>
          </p:cNvPr>
          <p:cNvSpPr/>
          <p:nvPr/>
        </p:nvSpPr>
        <p:spPr>
          <a:xfrm>
            <a:off x="281467" y="338396"/>
            <a:ext cx="6351185" cy="1319677"/>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83">
              <a:latin typeface="BIZ UDゴシック" panose="020B0400000000000000" pitchFamily="49" charset="-128"/>
              <a:ea typeface="BIZ UDゴシック" panose="020B0400000000000000" pitchFamily="49" charset="-128"/>
            </a:endParaRPr>
          </a:p>
        </p:txBody>
      </p:sp>
      <p:sp>
        <p:nvSpPr>
          <p:cNvPr id="4" name="テキスト ボックス 3">
            <a:extLst>
              <a:ext uri="{FF2B5EF4-FFF2-40B4-BE49-F238E27FC236}">
                <a16:creationId xmlns:a16="http://schemas.microsoft.com/office/drawing/2014/main" id="{745FBB36-E92C-4B91-AFE0-FCD997DFB7F7}"/>
              </a:ext>
            </a:extLst>
          </p:cNvPr>
          <p:cNvSpPr txBox="1"/>
          <p:nvPr/>
        </p:nvSpPr>
        <p:spPr>
          <a:xfrm>
            <a:off x="376061" y="144278"/>
            <a:ext cx="1342060" cy="369654"/>
          </a:xfrm>
          <a:prstGeom prst="rect">
            <a:avLst/>
          </a:prstGeom>
          <a:solidFill>
            <a:schemeClr val="bg1"/>
          </a:solidFill>
          <a:ln w="15875">
            <a:solidFill>
              <a:schemeClr val="tx1"/>
            </a:solidFill>
          </a:ln>
        </p:spPr>
        <p:txBody>
          <a:bodyPr wrap="none" rtlCol="0">
            <a:spAutoFit/>
          </a:bodyPr>
          <a:lstStyle/>
          <a:p>
            <a:r>
              <a:rPr kumimoji="1" lang="ja-JP" altLang="en-US" sz="1783" dirty="0">
                <a:latin typeface="BIZ UDゴシック" panose="020B0400000000000000" pitchFamily="49" charset="-128"/>
                <a:ea typeface="BIZ UDゴシック" panose="020B0400000000000000" pitchFamily="49" charset="-128"/>
              </a:rPr>
              <a:t>申込み方法</a:t>
            </a:r>
          </a:p>
        </p:txBody>
      </p:sp>
      <p:sp>
        <p:nvSpPr>
          <p:cNvPr id="25" name="テキスト ボックス 24">
            <a:extLst>
              <a:ext uri="{FF2B5EF4-FFF2-40B4-BE49-F238E27FC236}">
                <a16:creationId xmlns:a16="http://schemas.microsoft.com/office/drawing/2014/main" id="{CA518623-FB37-4C11-974B-D7B2D19C31C1}"/>
              </a:ext>
            </a:extLst>
          </p:cNvPr>
          <p:cNvSpPr txBox="1"/>
          <p:nvPr/>
        </p:nvSpPr>
        <p:spPr>
          <a:xfrm>
            <a:off x="1213932" y="9487339"/>
            <a:ext cx="5697818" cy="275332"/>
          </a:xfrm>
          <a:prstGeom prst="rect">
            <a:avLst/>
          </a:prstGeom>
          <a:noFill/>
        </p:spPr>
        <p:txBody>
          <a:bodyPr wrap="square" rtlCol="0">
            <a:spAutoFit/>
          </a:bodyPr>
          <a:lstStyle/>
          <a:p>
            <a:r>
              <a:rPr kumimoji="1" lang="ja-JP" altLang="en-US" sz="1189" b="1" dirty="0">
                <a:latin typeface="BIZ UDゴシック" panose="020B0400000000000000" pitchFamily="49" charset="-128"/>
                <a:ea typeface="BIZ UDゴシック" panose="020B0400000000000000" pitchFamily="49" charset="-128"/>
              </a:rPr>
              <a:t>問合せ：長崎県 産業労働部 雇用労働政策課 労政福祉班 </a:t>
            </a:r>
            <a:r>
              <a:rPr kumimoji="1" lang="en-US" altLang="ja-JP" sz="1189" b="1" dirty="0">
                <a:latin typeface="BIZ UDゴシック" panose="020B0400000000000000" pitchFamily="49" charset="-128"/>
                <a:ea typeface="BIZ UDゴシック" panose="020B0400000000000000" pitchFamily="49" charset="-128"/>
              </a:rPr>
              <a:t>TEL  095-895-2714</a:t>
            </a:r>
          </a:p>
        </p:txBody>
      </p:sp>
      <p:sp>
        <p:nvSpPr>
          <p:cNvPr id="23" name="テキスト ボックス 22">
            <a:extLst>
              <a:ext uri="{FF2B5EF4-FFF2-40B4-BE49-F238E27FC236}">
                <a16:creationId xmlns:a16="http://schemas.microsoft.com/office/drawing/2014/main" id="{E04EEB90-45B3-4C2A-831D-CE297EA7CEBC}"/>
              </a:ext>
            </a:extLst>
          </p:cNvPr>
          <p:cNvSpPr txBox="1"/>
          <p:nvPr/>
        </p:nvSpPr>
        <p:spPr>
          <a:xfrm>
            <a:off x="281467" y="8044882"/>
            <a:ext cx="6351185" cy="1413207"/>
          </a:xfrm>
          <a:prstGeom prst="rect">
            <a:avLst/>
          </a:prstGeom>
          <a:noFill/>
        </p:spPr>
        <p:txBody>
          <a:bodyPr wrap="square">
            <a:spAutoFit/>
          </a:bodyPr>
          <a:lstStyle/>
          <a:p>
            <a:pPr>
              <a:lnSpc>
                <a:spcPts val="500"/>
              </a:lnSpc>
            </a:pPr>
            <a:endParaRPr kumimoji="1" lang="en-US" altLang="ja-JP" sz="1100" dirty="0">
              <a:latin typeface="BIZ UDゴシック" panose="020B0400000000000000" pitchFamily="49" charset="-128"/>
              <a:ea typeface="BIZ UDゴシック" panose="020B0400000000000000" pitchFamily="49" charset="-128"/>
            </a:endParaRPr>
          </a:p>
          <a:p>
            <a:r>
              <a:rPr kumimoji="1" lang="ja-JP" altLang="en-US" sz="1000" dirty="0">
                <a:latin typeface="BIZ UDゴシック" panose="020B0400000000000000" pitchFamily="49" charset="-128"/>
                <a:ea typeface="BIZ UDゴシック" panose="020B0400000000000000" pitchFamily="49" charset="-128"/>
              </a:rPr>
              <a:t>◎ </a:t>
            </a:r>
            <a:r>
              <a:rPr kumimoji="1" lang="en-US" altLang="ja-JP" sz="1000" dirty="0">
                <a:latin typeface="BIZ UDゴシック" panose="020B0400000000000000" pitchFamily="49" charset="-128"/>
                <a:ea typeface="BIZ UDゴシック" panose="020B0400000000000000" pitchFamily="49" charset="-128"/>
              </a:rPr>
              <a:t>Web</a:t>
            </a:r>
            <a:r>
              <a:rPr kumimoji="1" lang="ja-JP" altLang="en-US" sz="1000" dirty="0">
                <a:latin typeface="BIZ UDゴシック" panose="020B0400000000000000" pitchFamily="49" charset="-128"/>
                <a:ea typeface="BIZ UDゴシック" panose="020B0400000000000000" pitchFamily="49" charset="-128"/>
              </a:rPr>
              <a:t>受講はインターネットに接続可能なパソコン、スマートフォン </a:t>
            </a:r>
            <a:r>
              <a:rPr kumimoji="1" lang="en-US" altLang="ja-JP" sz="1000" dirty="0">
                <a:latin typeface="BIZ UDゴシック" panose="020B0400000000000000" pitchFamily="49" charset="-128"/>
                <a:ea typeface="BIZ UDゴシック" panose="020B0400000000000000" pitchFamily="49" charset="-128"/>
              </a:rPr>
              <a:t>( </a:t>
            </a:r>
            <a:r>
              <a:rPr kumimoji="1" lang="en-US" altLang="ja-JP" sz="1000" dirty="0" err="1">
                <a:latin typeface="BIZ UDゴシック" panose="020B0400000000000000" pitchFamily="49" charset="-128"/>
                <a:ea typeface="BIZ UDゴシック" panose="020B0400000000000000" pitchFamily="49" charset="-128"/>
              </a:rPr>
              <a:t>iPhone,Android</a:t>
            </a:r>
            <a:r>
              <a:rPr kumimoji="1" lang="en-US" altLang="ja-JP" sz="1000" dirty="0">
                <a:latin typeface="BIZ UDゴシック" panose="020B0400000000000000" pitchFamily="49" charset="-128"/>
                <a:ea typeface="BIZ UDゴシック" panose="020B0400000000000000" pitchFamily="49" charset="-128"/>
              </a:rPr>
              <a:t> )</a:t>
            </a:r>
            <a:r>
              <a:rPr kumimoji="1" lang="ja-JP" altLang="en-US" sz="1000" dirty="0">
                <a:latin typeface="BIZ UDゴシック" panose="020B0400000000000000" pitchFamily="49" charset="-128"/>
                <a:ea typeface="BIZ UDゴシック" panose="020B0400000000000000" pitchFamily="49" charset="-128"/>
              </a:rPr>
              <a:t>で受講いただけ</a:t>
            </a:r>
            <a:endParaRPr kumimoji="1" lang="en-US" altLang="ja-JP" sz="1000" dirty="0">
              <a:latin typeface="BIZ UDゴシック" panose="020B0400000000000000" pitchFamily="49" charset="-128"/>
              <a:ea typeface="BIZ UDゴシック" panose="020B0400000000000000" pitchFamily="49" charset="-128"/>
            </a:endParaRPr>
          </a:p>
          <a:p>
            <a:r>
              <a:rPr kumimoji="1" lang="en-US" altLang="ja-JP" sz="1000" dirty="0">
                <a:latin typeface="BIZ UDゴシック" panose="020B0400000000000000" pitchFamily="49" charset="-128"/>
                <a:ea typeface="BIZ UDゴシック" panose="020B0400000000000000" pitchFamily="49" charset="-128"/>
              </a:rPr>
              <a:t>    </a:t>
            </a:r>
            <a:r>
              <a:rPr kumimoji="1" lang="ja-JP" altLang="en-US" sz="1000" dirty="0">
                <a:latin typeface="BIZ UDゴシック" panose="020B0400000000000000" pitchFamily="49" charset="-128"/>
                <a:ea typeface="BIZ UDゴシック" panose="020B0400000000000000" pitchFamily="49" charset="-128"/>
              </a:rPr>
              <a:t>ます。案内メールを送信しますので、添付ファイルの閲覧が可能なメールアドレスを記載してください。</a:t>
            </a:r>
            <a:endParaRPr kumimoji="1" lang="en-US" altLang="ja-JP" sz="1000" dirty="0">
              <a:latin typeface="BIZ UDゴシック" panose="020B0400000000000000" pitchFamily="49" charset="-128"/>
              <a:ea typeface="BIZ UDゴシック" panose="020B0400000000000000" pitchFamily="49" charset="-128"/>
            </a:endParaRPr>
          </a:p>
          <a:p>
            <a:pPr>
              <a:lnSpc>
                <a:spcPts val="200"/>
              </a:lnSpc>
            </a:pPr>
            <a:endParaRPr kumimoji="1" lang="en-US" altLang="ja-JP" sz="1000" dirty="0">
              <a:latin typeface="BIZ UDゴシック" panose="020B0400000000000000" pitchFamily="49" charset="-128"/>
              <a:ea typeface="BIZ UDゴシック" panose="020B0400000000000000" pitchFamily="49" charset="-128"/>
            </a:endParaRPr>
          </a:p>
          <a:p>
            <a:pPr>
              <a:lnSpc>
                <a:spcPts val="2000"/>
              </a:lnSpc>
            </a:pPr>
            <a:r>
              <a:rPr kumimoji="1" lang="ja-JP" altLang="en-US" sz="1000" dirty="0">
                <a:latin typeface="BIZ UDゴシック" panose="020B0400000000000000" pitchFamily="49" charset="-128"/>
                <a:ea typeface="BIZ UDゴシック" panose="020B0400000000000000" pitchFamily="49" charset="-128"/>
              </a:rPr>
              <a:t>◎ タブレットやスマートフォンからの参加については、アプリ</a:t>
            </a:r>
            <a:r>
              <a:rPr kumimoji="1" lang="en-US" altLang="ja-JP" sz="1000" dirty="0">
                <a:latin typeface="BIZ UDゴシック" panose="020B0400000000000000" pitchFamily="49" charset="-128"/>
                <a:ea typeface="BIZ UDゴシック" panose="020B0400000000000000" pitchFamily="49" charset="-128"/>
              </a:rPr>
              <a:t>WebEx</a:t>
            </a:r>
            <a:r>
              <a:rPr kumimoji="1" lang="ja-JP" altLang="en-US" sz="1000" dirty="0">
                <a:latin typeface="BIZ UDゴシック" panose="020B0400000000000000" pitchFamily="49" charset="-128"/>
                <a:ea typeface="BIZ UDゴシック" panose="020B0400000000000000" pitchFamily="49" charset="-128"/>
              </a:rPr>
              <a:t>：無料）のインストールが必要です。</a:t>
            </a:r>
            <a:endParaRPr kumimoji="1" lang="en-US" altLang="ja-JP" sz="1000" dirty="0">
              <a:latin typeface="BIZ UDゴシック" panose="020B0400000000000000" pitchFamily="49" charset="-128"/>
              <a:ea typeface="BIZ UDゴシック" panose="020B0400000000000000" pitchFamily="49" charset="-128"/>
            </a:endParaRPr>
          </a:p>
          <a:p>
            <a:pPr>
              <a:lnSpc>
                <a:spcPts val="2000"/>
              </a:lnSpc>
            </a:pPr>
            <a:r>
              <a:rPr kumimoji="1" lang="ja-JP" altLang="en-US" sz="1000" dirty="0">
                <a:latin typeface="BIZ UDゴシック" panose="020B0400000000000000" pitchFamily="49" charset="-128"/>
                <a:ea typeface="BIZ UDゴシック" panose="020B0400000000000000" pitchFamily="49" charset="-128"/>
              </a:rPr>
              <a:t>◎ 参加ＵＲＬについては、 開催前日を目途にメールで送付します。</a:t>
            </a:r>
            <a:endParaRPr kumimoji="1" lang="en-US" altLang="ja-JP" sz="1000" dirty="0">
              <a:latin typeface="BIZ UDゴシック" panose="020B0400000000000000" pitchFamily="49" charset="-128"/>
              <a:ea typeface="BIZ UDゴシック" panose="020B0400000000000000" pitchFamily="49" charset="-128"/>
            </a:endParaRPr>
          </a:p>
          <a:p>
            <a:pPr>
              <a:lnSpc>
                <a:spcPts val="200"/>
              </a:lnSpc>
            </a:pPr>
            <a:endParaRPr kumimoji="1" lang="en-US" altLang="ja-JP" sz="1000" dirty="0">
              <a:latin typeface="BIZ UDゴシック" panose="020B0400000000000000" pitchFamily="49" charset="-128"/>
              <a:ea typeface="BIZ UDゴシック" panose="020B0400000000000000" pitchFamily="49" charset="-128"/>
            </a:endParaRPr>
          </a:p>
          <a:p>
            <a:pPr>
              <a:lnSpc>
                <a:spcPts val="2000"/>
              </a:lnSpc>
            </a:pPr>
            <a:r>
              <a:rPr kumimoji="1" lang="ja-JP" altLang="en-US" sz="1000" dirty="0">
                <a:latin typeface="BIZ UDゴシック" panose="020B0400000000000000" pitchFamily="49" charset="-128"/>
                <a:ea typeface="BIZ UDゴシック" panose="020B0400000000000000" pitchFamily="49" charset="-128"/>
              </a:rPr>
              <a:t>◎ 県庁駐車場は台数に限りがございますので、できるだけ公共交通機関のご利用にご協力ください。</a:t>
            </a:r>
          </a:p>
          <a:p>
            <a:pPr>
              <a:lnSpc>
                <a:spcPts val="1000"/>
              </a:lnSpc>
            </a:pPr>
            <a:endParaRPr kumimoji="1" lang="ja-JP" altLang="en-US" sz="1100" dirty="0">
              <a:latin typeface="BIZ UDゴシック" panose="020B0400000000000000" pitchFamily="49" charset="-128"/>
              <a:ea typeface="BIZ UDゴシック" panose="020B0400000000000000" pitchFamily="49" charset="-128"/>
            </a:endParaRPr>
          </a:p>
        </p:txBody>
      </p:sp>
      <p:sp>
        <p:nvSpPr>
          <p:cNvPr id="10" name="テキスト ボックス 9">
            <a:extLst>
              <a:ext uri="{FF2B5EF4-FFF2-40B4-BE49-F238E27FC236}">
                <a16:creationId xmlns:a16="http://schemas.microsoft.com/office/drawing/2014/main" id="{9415592A-BC0D-467D-AE01-D791AD7DBB89}"/>
              </a:ext>
            </a:extLst>
          </p:cNvPr>
          <p:cNvSpPr txBox="1"/>
          <p:nvPr/>
        </p:nvSpPr>
        <p:spPr>
          <a:xfrm>
            <a:off x="70943" y="3449310"/>
            <a:ext cx="7208352" cy="423706"/>
          </a:xfrm>
          <a:prstGeom prst="rect">
            <a:avLst/>
          </a:prstGeom>
          <a:noFill/>
        </p:spPr>
        <p:txBody>
          <a:bodyPr wrap="square" rtlCol="0">
            <a:spAutoFit/>
          </a:bodyPr>
          <a:lstStyle/>
          <a:p>
            <a:pPr>
              <a:lnSpc>
                <a:spcPts val="3000"/>
              </a:lnSpc>
            </a:pPr>
            <a:r>
              <a:rPr kumimoji="1" lang="ja-JP" altLang="en-US" sz="1981" dirty="0">
                <a:latin typeface="BIZ UDゴシック" panose="020B0400000000000000" pitchFamily="49" charset="-128"/>
                <a:ea typeface="BIZ UDゴシック" panose="020B0400000000000000" pitchFamily="49" charset="-128"/>
              </a:rPr>
              <a:t>         「長崎県障害者雇用支援のつどい」参加申込書</a:t>
            </a:r>
            <a:endParaRPr kumimoji="1" lang="en-US" altLang="ja-JP" sz="1981"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84829835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TM10001105[[fn=トリミング]]</Template>
  <TotalTime>3663</TotalTime>
  <Words>466</Words>
  <Application>Microsoft Office PowerPoint</Application>
  <PresentationFormat>A4 210 x 297 mm</PresentationFormat>
  <Paragraphs>75</Paragraphs>
  <Slides>2</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2</vt:i4>
      </vt:variant>
    </vt:vector>
  </HeadingPairs>
  <TitlesOfParts>
    <vt:vector size="12" baseType="lpstr">
      <vt:lpstr>BIZ UDPゴシック</vt:lpstr>
      <vt:lpstr>BIZ UDゴシック</vt:lpstr>
      <vt:lpstr>HGP創英角ｺﾞｼｯｸUB</vt:lpstr>
      <vt:lpstr>HG創英角ｺﾞｼｯｸUB</vt:lpstr>
      <vt:lpstr>メイリオ</vt:lpstr>
      <vt:lpstr>游ゴシック</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平成30年度 長崎県障害者雇用セミナー</dc:title>
  <dc:creator>酒井 博文</dc:creator>
  <cp:lastModifiedBy>濱田 昂大</cp:lastModifiedBy>
  <cp:revision>161</cp:revision>
  <cp:lastPrinted>2025-09-02T04:35:03Z</cp:lastPrinted>
  <dcterms:created xsi:type="dcterms:W3CDTF">2018-10-10T00:32:11Z</dcterms:created>
  <dcterms:modified xsi:type="dcterms:W3CDTF">2026-08-19T02:34:28Z</dcterms:modified>
</cp:coreProperties>
</file>