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0" r:id="rId3"/>
    <p:sldId id="259"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6E52"/>
    <a:srgbClr val="FABB66"/>
    <a:srgbClr val="F69008"/>
    <a:srgbClr val="FF8A09"/>
    <a:srgbClr val="202C22"/>
    <a:srgbClr val="243024"/>
    <a:srgbClr val="1F231F"/>
    <a:srgbClr val="121412"/>
    <a:srgbClr val="0D0D0D"/>
    <a:srgbClr val="FFF3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7" autoAdjust="0"/>
    <p:restoredTop sz="94660"/>
  </p:normalViewPr>
  <p:slideViewPr>
    <p:cSldViewPr snapToGrid="0">
      <p:cViewPr>
        <p:scale>
          <a:sx n="150" d="100"/>
          <a:sy n="150" d="100"/>
        </p:scale>
        <p:origin x="15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2757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4342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557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3252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704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403383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679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0662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3118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37682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2281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32A743C-CB9E-48A9-9CD7-33BF9E4D86E5}" type="datetimeFigureOut">
              <a:rPr kumimoji="1" lang="ja-JP" altLang="en-US" smtClean="0"/>
              <a:t>2023/6/26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398382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pic>
        <p:nvPicPr>
          <p:cNvPr id="1030" name="Picture 6">
            <a:extLst>
              <a:ext uri="{FF2B5EF4-FFF2-40B4-BE49-F238E27FC236}">
                <a16:creationId xmlns:a16="http://schemas.microsoft.com/office/drawing/2014/main" id="{E1E618D4-42D7-4BCB-8A1B-8710F34BDF68}"/>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45" y="197591"/>
            <a:ext cx="756000" cy="684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E40148A-7016-4099-B375-160E46F9C51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0534" y="406933"/>
            <a:ext cx="756000" cy="684000"/>
          </a:xfrm>
          <a:prstGeom prst="rect">
            <a:avLst/>
          </a:prstGeom>
          <a:noFill/>
          <a:extLst>
            <a:ext uri="{909E8E84-426E-40DD-AFC4-6F175D3DCCD1}">
              <a14:hiddenFill xmlns:a14="http://schemas.microsoft.com/office/drawing/2010/main">
                <a:solidFill>
                  <a:srgbClr val="FFFFFF"/>
                </a:solidFill>
              </a14:hiddenFill>
            </a:ext>
          </a:extLst>
        </p:spPr>
      </p:pic>
      <p:sp>
        <p:nvSpPr>
          <p:cNvPr id="31" name="正方形/長方形 30">
            <a:extLst>
              <a:ext uri="{FF2B5EF4-FFF2-40B4-BE49-F238E27FC236}">
                <a16:creationId xmlns:a16="http://schemas.microsoft.com/office/drawing/2014/main" id="{51B2CDD0-7E9F-4CE8-9605-DA87324658B3}"/>
              </a:ext>
            </a:extLst>
          </p:cNvPr>
          <p:cNvSpPr/>
          <p:nvPr/>
        </p:nvSpPr>
        <p:spPr>
          <a:xfrm flipV="1">
            <a:off x="218818" y="2213687"/>
            <a:ext cx="6378328" cy="1638909"/>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3" name="矢印: 五方向 32">
            <a:extLst>
              <a:ext uri="{FF2B5EF4-FFF2-40B4-BE49-F238E27FC236}">
                <a16:creationId xmlns:a16="http://schemas.microsoft.com/office/drawing/2014/main" id="{EEDF2E6F-9508-42DF-8863-983FA0DC8305}"/>
              </a:ext>
            </a:extLst>
          </p:cNvPr>
          <p:cNvSpPr/>
          <p:nvPr/>
        </p:nvSpPr>
        <p:spPr>
          <a:xfrm>
            <a:off x="202061" y="2051065"/>
            <a:ext cx="1610900" cy="324000"/>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支援の内容</a:t>
            </a:r>
          </a:p>
        </p:txBody>
      </p:sp>
      <p:sp>
        <p:nvSpPr>
          <p:cNvPr id="16" name="正方形/長方形 15">
            <a:extLst>
              <a:ext uri="{FF2B5EF4-FFF2-40B4-BE49-F238E27FC236}">
                <a16:creationId xmlns:a16="http://schemas.microsoft.com/office/drawing/2014/main" id="{32F71D0B-D8CB-4CFE-B985-3C27E42D9DAF}"/>
              </a:ext>
            </a:extLst>
          </p:cNvPr>
          <p:cNvSpPr/>
          <p:nvPr/>
        </p:nvSpPr>
        <p:spPr>
          <a:xfrm flipV="1">
            <a:off x="214365" y="4055085"/>
            <a:ext cx="6378328" cy="1525980"/>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8" name="矢印: 五方向 17">
            <a:extLst>
              <a:ext uri="{FF2B5EF4-FFF2-40B4-BE49-F238E27FC236}">
                <a16:creationId xmlns:a16="http://schemas.microsoft.com/office/drawing/2014/main" id="{2D85C27F-AA44-4205-BF18-22558C58AF55}"/>
              </a:ext>
            </a:extLst>
          </p:cNvPr>
          <p:cNvSpPr/>
          <p:nvPr/>
        </p:nvSpPr>
        <p:spPr>
          <a:xfrm>
            <a:off x="202061" y="3896116"/>
            <a:ext cx="2308923" cy="324000"/>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申請に必要なもの</a:t>
            </a:r>
          </a:p>
        </p:txBody>
      </p:sp>
      <p:sp>
        <p:nvSpPr>
          <p:cNvPr id="35" name="テキスト ボックス 34">
            <a:extLst>
              <a:ext uri="{FF2B5EF4-FFF2-40B4-BE49-F238E27FC236}">
                <a16:creationId xmlns:a16="http://schemas.microsoft.com/office/drawing/2014/main" id="{A7472EE5-C023-4BC1-ADAB-92070E9538CC}"/>
              </a:ext>
            </a:extLst>
          </p:cNvPr>
          <p:cNvSpPr txBox="1"/>
          <p:nvPr/>
        </p:nvSpPr>
        <p:spPr>
          <a:xfrm>
            <a:off x="1298285" y="2886864"/>
            <a:ext cx="532998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90F698A3-82FC-4A4A-8F67-CBB1631C29E7}"/>
              </a:ext>
            </a:extLst>
          </p:cNvPr>
          <p:cNvSpPr/>
          <p:nvPr/>
        </p:nvSpPr>
        <p:spPr>
          <a:xfrm>
            <a:off x="366495" y="2896256"/>
            <a:ext cx="918459" cy="282346"/>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支援金</a:t>
            </a:r>
          </a:p>
        </p:txBody>
      </p:sp>
      <p:grpSp>
        <p:nvGrpSpPr>
          <p:cNvPr id="7" name="グループ化 6">
            <a:extLst>
              <a:ext uri="{FF2B5EF4-FFF2-40B4-BE49-F238E27FC236}">
                <a16:creationId xmlns:a16="http://schemas.microsoft.com/office/drawing/2014/main" id="{872B33C8-84A5-443B-9A68-458F07C77389}"/>
              </a:ext>
            </a:extLst>
          </p:cNvPr>
          <p:cNvGrpSpPr/>
          <p:nvPr/>
        </p:nvGrpSpPr>
        <p:grpSpPr>
          <a:xfrm>
            <a:off x="202216" y="948142"/>
            <a:ext cx="6373410" cy="1335970"/>
            <a:chOff x="202216" y="1298662"/>
            <a:chExt cx="6373410" cy="1335970"/>
          </a:xfrm>
        </p:grpSpPr>
        <p:sp>
          <p:nvSpPr>
            <p:cNvPr id="28" name="正方形/長方形 27">
              <a:extLst>
                <a:ext uri="{FF2B5EF4-FFF2-40B4-BE49-F238E27FC236}">
                  <a16:creationId xmlns:a16="http://schemas.microsoft.com/office/drawing/2014/main" id="{134EA117-36AD-4EA6-A6A9-CB90F0684AA1}"/>
                </a:ext>
              </a:extLst>
            </p:cNvPr>
            <p:cNvSpPr/>
            <p:nvPr/>
          </p:nvSpPr>
          <p:spPr>
            <a:xfrm flipV="1">
              <a:off x="213463" y="1464944"/>
              <a:ext cx="6362163" cy="902166"/>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0" name="矢印: 五方向 29">
              <a:extLst>
                <a:ext uri="{FF2B5EF4-FFF2-40B4-BE49-F238E27FC236}">
                  <a16:creationId xmlns:a16="http://schemas.microsoft.com/office/drawing/2014/main" id="{60538687-AD17-4744-89A8-DE34AF74C3F8}"/>
                </a:ext>
              </a:extLst>
            </p:cNvPr>
            <p:cNvSpPr/>
            <p:nvPr/>
          </p:nvSpPr>
          <p:spPr>
            <a:xfrm>
              <a:off x="202216" y="1298662"/>
              <a:ext cx="2918434" cy="324000"/>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支援の対象となる肥料</a:t>
              </a:r>
            </a:p>
          </p:txBody>
        </p:sp>
        <p:sp>
          <p:nvSpPr>
            <p:cNvPr id="29" name="テキスト ボックス 28">
              <a:extLst>
                <a:ext uri="{FF2B5EF4-FFF2-40B4-BE49-F238E27FC236}">
                  <a16:creationId xmlns:a16="http://schemas.microsoft.com/office/drawing/2014/main" id="{973E253A-215C-4F1D-BA77-02A3F322EF2A}"/>
                </a:ext>
              </a:extLst>
            </p:cNvPr>
            <p:cNvSpPr txBox="1"/>
            <p:nvPr/>
          </p:nvSpPr>
          <p:spPr>
            <a:xfrm>
              <a:off x="326055" y="1618969"/>
              <a:ext cx="6071899" cy="1015663"/>
            </a:xfrm>
            <a:prstGeom prst="rect">
              <a:avLst/>
            </a:prstGeom>
            <a:noFill/>
          </p:spPr>
          <p:txBody>
            <a:bodyPr wrap="square" rtlCol="0">
              <a:spAutoFit/>
            </a:bodyPr>
            <a:lstStyle/>
            <a:p>
              <a:r>
                <a:rPr kumimoji="1" lang="ja-JP" altLang="en-US" sz="1500" b="1" dirty="0">
                  <a:highlight>
                    <a:srgbClr val="FFFF00"/>
                  </a:highlight>
                  <a:latin typeface="BIZ UDPゴシック" panose="020B0400000000000000" pitchFamily="50" charset="-128"/>
                  <a:ea typeface="BIZ UDPゴシック" panose="020B0400000000000000" pitchFamily="50" charset="-128"/>
                </a:rPr>
                <a:t>令和４年１１月から令和５年５月に注文した肥料（本年の春肥として使用する肥料）</a:t>
              </a:r>
              <a:r>
                <a:rPr kumimoji="1" lang="ja-JP" altLang="en-US" sz="1500" dirty="0">
                  <a:latin typeface="BIZ UDPゴシック" panose="020B0400000000000000" pitchFamily="50" charset="-128"/>
                  <a:ea typeface="BIZ UDPゴシック" panose="020B0400000000000000" pitchFamily="50" charset="-128"/>
                </a:rPr>
                <a:t>が対象です。</a:t>
              </a:r>
              <a:endParaRPr kumimoji="1" lang="en-US" altLang="ja-JP" sz="15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肥料の品質の確保等に関する法律に基づく肥料が対象になります。</a:t>
              </a:r>
              <a:endParaRPr kumimoji="1" lang="en-US" altLang="ja-JP" sz="1200" dirty="0">
                <a:latin typeface="BIZ UDPゴシック" panose="020B0400000000000000" pitchFamily="50" charset="-128"/>
                <a:ea typeface="BIZ UDPゴシック" panose="020B0400000000000000" pitchFamily="50" charset="-128"/>
              </a:endParaRPr>
            </a:p>
            <a:p>
              <a:endParaRPr kumimoji="1" lang="ja-JP" altLang="en-US" sz="1600" dirty="0">
                <a:latin typeface="BIZ UDPゴシック" panose="020B0400000000000000" pitchFamily="50" charset="-128"/>
                <a:ea typeface="BIZ UDPゴシック" panose="020B0400000000000000" pitchFamily="50" charset="-128"/>
              </a:endParaRPr>
            </a:p>
          </p:txBody>
        </p:sp>
      </p:grpSp>
      <p:sp>
        <p:nvSpPr>
          <p:cNvPr id="32" name="テキスト ボックス 31">
            <a:extLst>
              <a:ext uri="{FF2B5EF4-FFF2-40B4-BE49-F238E27FC236}">
                <a16:creationId xmlns:a16="http://schemas.microsoft.com/office/drawing/2014/main" id="{23802A3C-3D3D-4D46-97E9-B6DEE0A87865}"/>
              </a:ext>
            </a:extLst>
          </p:cNvPr>
          <p:cNvSpPr txBox="1"/>
          <p:nvPr/>
        </p:nvSpPr>
        <p:spPr>
          <a:xfrm>
            <a:off x="311011" y="2344206"/>
            <a:ext cx="6192758" cy="553998"/>
          </a:xfrm>
          <a:prstGeom prst="rect">
            <a:avLst/>
          </a:prstGeom>
          <a:noFill/>
        </p:spPr>
        <p:txBody>
          <a:bodyPr wrap="square" rtlCol="0">
            <a:spAutoFit/>
          </a:bodyPr>
          <a:lstStyle/>
          <a:p>
            <a:r>
              <a:rPr kumimoji="1" lang="ja-JP" altLang="en-US" sz="1500" dirty="0">
                <a:latin typeface="BIZ UDPゴシック" panose="020B0400000000000000" pitchFamily="50" charset="-128"/>
                <a:ea typeface="BIZ UDPゴシック" panose="020B0400000000000000" pitchFamily="50" charset="-128"/>
              </a:rPr>
              <a:t>化学肥料低減の取組を行った上で前年度から</a:t>
            </a:r>
            <a:r>
              <a:rPr kumimoji="1" lang="ja-JP" altLang="en-US" sz="1500" b="1" dirty="0">
                <a:latin typeface="BIZ UDPゴシック" panose="020B0400000000000000" pitchFamily="50" charset="-128"/>
                <a:ea typeface="BIZ UDPゴシック" panose="020B0400000000000000" pitchFamily="50" charset="-128"/>
              </a:rPr>
              <a:t>増加した肥料費</a:t>
            </a:r>
            <a:r>
              <a:rPr kumimoji="1" lang="ja-JP" altLang="en-US" sz="1500" dirty="0">
                <a:latin typeface="BIZ UDPゴシック" panose="020B0400000000000000" pitchFamily="50" charset="-128"/>
                <a:ea typeface="BIZ UDPゴシック" panose="020B0400000000000000" pitchFamily="50" charset="-128"/>
              </a:rPr>
              <a:t>について、</a:t>
            </a:r>
            <a:endParaRPr kumimoji="1" lang="en-US" altLang="ja-JP" sz="1500" dirty="0">
              <a:latin typeface="BIZ UDPゴシック" panose="020B0400000000000000" pitchFamily="50" charset="-128"/>
              <a:ea typeface="BIZ UDPゴシック" panose="020B0400000000000000" pitchFamily="50" charset="-128"/>
            </a:endParaRPr>
          </a:p>
          <a:p>
            <a:r>
              <a:rPr kumimoji="1" lang="ja-JP" altLang="en-US" sz="1500" b="1" dirty="0">
                <a:latin typeface="BIZ UDPゴシック" panose="020B0400000000000000" pitchFamily="50" charset="-128"/>
                <a:ea typeface="BIZ UDPゴシック" panose="020B0400000000000000" pitchFamily="50" charset="-128"/>
              </a:rPr>
              <a:t>国事業は７０％</a:t>
            </a:r>
            <a:r>
              <a:rPr kumimoji="1" lang="ja-JP" altLang="en-US" sz="1500" dirty="0">
                <a:latin typeface="BIZ UDPゴシック" panose="020B0400000000000000" pitchFamily="50" charset="-128"/>
                <a:ea typeface="BIZ UDPゴシック" panose="020B0400000000000000" pitchFamily="50" charset="-128"/>
              </a:rPr>
              <a:t>、</a:t>
            </a:r>
            <a:r>
              <a:rPr kumimoji="1" lang="ja-JP" altLang="en-US" sz="1500" b="1" dirty="0">
                <a:latin typeface="BIZ UDPゴシック" panose="020B0400000000000000" pitchFamily="50" charset="-128"/>
                <a:ea typeface="BIZ UDPゴシック" panose="020B0400000000000000" pitchFamily="50" charset="-128"/>
              </a:rPr>
              <a:t>県事業は１５％</a:t>
            </a:r>
            <a:r>
              <a:rPr kumimoji="1" lang="ja-JP" altLang="en-US" sz="1500" dirty="0">
                <a:latin typeface="BIZ UDPゴシック" panose="020B0400000000000000" pitchFamily="50" charset="-128"/>
                <a:ea typeface="BIZ UDPゴシック" panose="020B0400000000000000" pitchFamily="50" charset="-128"/>
              </a:rPr>
              <a:t>を支援金として交付します。</a:t>
            </a:r>
            <a:endParaRPr kumimoji="1" lang="en-US" altLang="ja-JP" sz="1500" dirty="0">
              <a:latin typeface="BIZ UDPゴシック" panose="020B0400000000000000" pitchFamily="50" charset="-128"/>
              <a:ea typeface="BIZ UDPゴシック" panose="020B0400000000000000" pitchFamily="50" charset="-128"/>
            </a:endParaRPr>
          </a:p>
        </p:txBody>
      </p:sp>
      <p:sp>
        <p:nvSpPr>
          <p:cNvPr id="51" name="テキスト ボックス 50">
            <a:extLst>
              <a:ext uri="{FF2B5EF4-FFF2-40B4-BE49-F238E27FC236}">
                <a16:creationId xmlns:a16="http://schemas.microsoft.com/office/drawing/2014/main" id="{CA54A6AE-691C-452B-BD44-9212CBBDF77E}"/>
              </a:ext>
            </a:extLst>
          </p:cNvPr>
          <p:cNvSpPr txBox="1"/>
          <p:nvPr/>
        </p:nvSpPr>
        <p:spPr>
          <a:xfrm>
            <a:off x="308055" y="4011405"/>
            <a:ext cx="6300721" cy="1569660"/>
          </a:xfrm>
          <a:prstGeom prst="rect">
            <a:avLst/>
          </a:prstGeom>
          <a:noFill/>
        </p:spPr>
        <p:txBody>
          <a:bodyPr wrap="square" rtlCol="0">
            <a:spAutoFit/>
          </a:bodyPr>
          <a:lstStyle/>
          <a:p>
            <a:endParaRPr kumimoji="1" lang="en-US" altLang="ja-JP" sz="1400" dirty="0">
              <a:latin typeface="BIZ UDPゴシック" panose="020B0400000000000000" pitchFamily="50" charset="-128"/>
              <a:ea typeface="BIZ UDPゴシック" panose="020B0400000000000000" pitchFamily="50" charset="-128"/>
            </a:endParaRPr>
          </a:p>
          <a:p>
            <a:pPr marL="266700" indent="-266700">
              <a:spcAft>
                <a:spcPts val="300"/>
              </a:spcAft>
            </a:pPr>
            <a:r>
              <a:rPr kumimoji="1" lang="ja-JP" altLang="en-US" sz="1500" dirty="0">
                <a:solidFill>
                  <a:srgbClr val="3A851F"/>
                </a:solidFill>
                <a:latin typeface="BIZ UDPゴシック" panose="020B0400000000000000" pitchFamily="50" charset="-128"/>
                <a:ea typeface="BIZ UDPゴシック" panose="020B0400000000000000" pitchFamily="50" charset="-128"/>
              </a:rPr>
              <a:t>❶</a:t>
            </a:r>
            <a:r>
              <a:rPr kumimoji="1" lang="ja-JP" altLang="en-US" sz="1500" dirty="0">
                <a:latin typeface="BIZ UDPゴシック" panose="020B0400000000000000" pitchFamily="50" charset="-128"/>
                <a:ea typeface="BIZ UDPゴシック" panose="020B0400000000000000" pitchFamily="50" charset="-128"/>
              </a:rPr>
              <a:t>　春肥（令和４年</a:t>
            </a:r>
            <a:r>
              <a:rPr kumimoji="1" lang="en-US" altLang="ja-JP" sz="1500" dirty="0">
                <a:latin typeface="BIZ UDPゴシック" panose="020B0400000000000000" pitchFamily="50" charset="-128"/>
                <a:ea typeface="BIZ UDPゴシック" panose="020B0400000000000000" pitchFamily="50" charset="-128"/>
              </a:rPr>
              <a:t>11</a:t>
            </a:r>
            <a:r>
              <a:rPr kumimoji="1" lang="ja-JP" altLang="en-US" sz="1500" dirty="0">
                <a:latin typeface="BIZ UDPゴシック" panose="020B0400000000000000" pitchFamily="50" charset="-128"/>
                <a:ea typeface="BIZ UDPゴシック" panose="020B0400000000000000" pitchFamily="50" charset="-128"/>
              </a:rPr>
              <a:t>月～令和５年５月に注文）の購入価格がわかるもの</a:t>
            </a:r>
            <a:endParaRPr kumimoji="1" lang="en-US" altLang="ja-JP" sz="1500" dirty="0">
              <a:latin typeface="BIZ UDPゴシック" panose="020B0400000000000000" pitchFamily="50" charset="-128"/>
              <a:ea typeface="BIZ UDPゴシック" panose="020B0400000000000000" pitchFamily="50" charset="-128"/>
            </a:endParaRPr>
          </a:p>
          <a:p>
            <a:pPr marL="266700" indent="-266700">
              <a:spcAft>
                <a:spcPts val="300"/>
              </a:spcAft>
            </a:pPr>
            <a:r>
              <a:rPr kumimoji="1" lang="ja-JP" altLang="en-US" sz="1500" dirty="0">
                <a:latin typeface="BIZ UDPゴシック" panose="020B0400000000000000" pitchFamily="50" charset="-128"/>
                <a:ea typeface="BIZ UDPゴシック" panose="020B0400000000000000" pitchFamily="50" charset="-128"/>
              </a:rPr>
              <a:t>　　（</a:t>
            </a:r>
            <a:r>
              <a:rPr kumimoji="1" lang="ja-JP" altLang="en-US" sz="1500" b="1" dirty="0">
                <a:latin typeface="BIZ UDPゴシック" panose="020B0400000000000000" pitchFamily="50" charset="-128"/>
                <a:ea typeface="BIZ UDPゴシック" panose="020B0400000000000000" pitchFamily="50" charset="-128"/>
              </a:rPr>
              <a:t>注文票</a:t>
            </a:r>
            <a:r>
              <a:rPr kumimoji="1" lang="ja-JP" altLang="en-US" sz="1500" dirty="0">
                <a:latin typeface="BIZ UDPゴシック" panose="020B0400000000000000" pitchFamily="50" charset="-128"/>
                <a:ea typeface="BIZ UDPゴシック" panose="020B0400000000000000" pitchFamily="50" charset="-128"/>
              </a:rPr>
              <a:t>など）　注文票のほか、</a:t>
            </a:r>
            <a:r>
              <a:rPr kumimoji="1" lang="ja-JP" altLang="en-US" sz="1500" b="1" dirty="0">
                <a:latin typeface="BIZ UDPゴシック" panose="020B0400000000000000" pitchFamily="50" charset="-128"/>
                <a:ea typeface="BIZ UDPゴシック" panose="020B0400000000000000" pitchFamily="50" charset="-128"/>
              </a:rPr>
              <a:t>領収書</a:t>
            </a:r>
            <a:r>
              <a:rPr kumimoji="1" lang="ja-JP" altLang="en-US" sz="1500" dirty="0">
                <a:latin typeface="BIZ UDPゴシック" panose="020B0400000000000000" pitchFamily="50" charset="-128"/>
                <a:ea typeface="BIZ UDPゴシック" panose="020B0400000000000000" pitchFamily="50" charset="-128"/>
              </a:rPr>
              <a:t>または</a:t>
            </a:r>
            <a:r>
              <a:rPr kumimoji="1" lang="ja-JP" altLang="en-US" sz="1500" b="1" dirty="0">
                <a:latin typeface="BIZ UDPゴシック" panose="020B0400000000000000" pitchFamily="50" charset="-128"/>
                <a:ea typeface="BIZ UDPゴシック" panose="020B0400000000000000" pitchFamily="50" charset="-128"/>
              </a:rPr>
              <a:t>請求書</a:t>
            </a:r>
            <a:r>
              <a:rPr kumimoji="1" lang="ja-JP" altLang="en-US" sz="1500" dirty="0">
                <a:latin typeface="BIZ UDPゴシック" panose="020B0400000000000000" pitchFamily="50" charset="-128"/>
                <a:ea typeface="BIZ UDPゴシック" panose="020B0400000000000000" pitchFamily="50" charset="-128"/>
              </a:rPr>
              <a:t>が必要です。</a:t>
            </a:r>
            <a:endParaRPr kumimoji="1" lang="en-US" altLang="ja-JP" sz="200" dirty="0">
              <a:latin typeface="BIZ UDPゴシック" panose="020B0400000000000000" pitchFamily="50" charset="-128"/>
              <a:ea typeface="BIZ UDPゴシック" panose="020B0400000000000000" pitchFamily="50" charset="-128"/>
            </a:endParaRPr>
          </a:p>
          <a:p>
            <a:pPr marL="180975" indent="-180975"/>
            <a:r>
              <a:rPr kumimoji="1" lang="ja-JP" altLang="en-US" sz="1500" dirty="0">
                <a:solidFill>
                  <a:srgbClr val="3A851F"/>
                </a:solidFill>
                <a:latin typeface="BIZ UDPゴシック" panose="020B0400000000000000" pitchFamily="50" charset="-128"/>
                <a:ea typeface="BIZ UDPゴシック" panose="020B0400000000000000" pitchFamily="50" charset="-128"/>
              </a:rPr>
              <a:t>❷</a:t>
            </a:r>
            <a:r>
              <a:rPr kumimoji="1" lang="ja-JP" altLang="en-US" sz="1500" dirty="0">
                <a:latin typeface="BIZ UDPゴシック" panose="020B0400000000000000" pitchFamily="50" charset="-128"/>
                <a:ea typeface="BIZ UDPゴシック" panose="020B0400000000000000" pitchFamily="50" charset="-128"/>
              </a:rPr>
              <a:t>　</a:t>
            </a:r>
            <a:r>
              <a:rPr kumimoji="1" lang="ja-JP" altLang="en-US" sz="1500" b="1" dirty="0">
                <a:highlight>
                  <a:srgbClr val="FFFF00"/>
                </a:highlight>
                <a:latin typeface="BIZ UDPゴシック" panose="020B0400000000000000" pitchFamily="50" charset="-128"/>
                <a:ea typeface="BIZ UDPゴシック" panose="020B0400000000000000" pitchFamily="50" charset="-128"/>
              </a:rPr>
              <a:t>化学肥料低減に向けた取組に２つ以上取り組むこと</a:t>
            </a:r>
            <a:endParaRPr kumimoji="1" lang="en-US" altLang="ja-JP" sz="1400" b="1" dirty="0">
              <a:highlight>
                <a:srgbClr val="FFFF00"/>
              </a:highlight>
              <a:latin typeface="BIZ UDPゴシック" panose="020B0400000000000000" pitchFamily="50" charset="-128"/>
              <a:ea typeface="BIZ UDPゴシック" panose="020B0400000000000000" pitchFamily="50" charset="-128"/>
            </a:endParaRPr>
          </a:p>
          <a:p>
            <a:pPr marL="180975" indent="-180975"/>
            <a:r>
              <a:rPr kumimoji="1" lang="ja-JP" altLang="en-US" sz="1500" dirty="0">
                <a:latin typeface="BIZ UDPゴシック" panose="020B0400000000000000" pitchFamily="50" charset="-128"/>
                <a:ea typeface="BIZ UDPゴシック" panose="020B0400000000000000" pitchFamily="50" charset="-128"/>
              </a:rPr>
              <a:t>　　（次のページの取組メニューから選択して申告していただきます。）</a:t>
            </a:r>
            <a:endParaRPr kumimoji="1" lang="en-US" altLang="ja-JP" sz="200" dirty="0">
              <a:latin typeface="BIZ UDPゴシック" panose="020B0400000000000000" pitchFamily="50" charset="-128"/>
              <a:ea typeface="BIZ UDPゴシック" panose="020B0400000000000000" pitchFamily="50" charset="-128"/>
            </a:endParaRPr>
          </a:p>
          <a:p>
            <a:pPr marL="180975" indent="-180975"/>
            <a:r>
              <a:rPr kumimoji="1" lang="ja-JP" altLang="en-US" sz="1500" dirty="0">
                <a:solidFill>
                  <a:srgbClr val="3A851F"/>
                </a:solidFill>
                <a:latin typeface="BIZ UDPゴシック" panose="020B0400000000000000" pitchFamily="50" charset="-128"/>
                <a:ea typeface="BIZ UDPゴシック" panose="020B0400000000000000" pitchFamily="50" charset="-128"/>
              </a:rPr>
              <a:t>➌　</a:t>
            </a:r>
            <a:r>
              <a:rPr kumimoji="1" lang="ja-JP" altLang="en-US" sz="1500" dirty="0">
                <a:latin typeface="BIZ UDPゴシック" panose="020B0400000000000000" pitchFamily="50" charset="-128"/>
                <a:ea typeface="BIZ UDPゴシック" panose="020B0400000000000000" pitchFamily="50" charset="-128"/>
              </a:rPr>
              <a:t>販売農家であることの証明（</a:t>
            </a:r>
            <a:r>
              <a:rPr kumimoji="1" lang="ja-JP" altLang="en-US" sz="1500" b="1" dirty="0">
                <a:latin typeface="BIZ UDPゴシック" panose="020B0400000000000000" pitchFamily="50" charset="-128"/>
                <a:ea typeface="BIZ UDPゴシック" panose="020B0400000000000000" pitchFamily="50" charset="-128"/>
              </a:rPr>
              <a:t>販売伝票</a:t>
            </a:r>
            <a:r>
              <a:rPr kumimoji="1" lang="ja-JP" altLang="en-US" sz="1500" dirty="0">
                <a:latin typeface="BIZ UDPゴシック" panose="020B0400000000000000" pitchFamily="50" charset="-128"/>
                <a:ea typeface="BIZ UDPゴシック" panose="020B0400000000000000" pitchFamily="50" charset="-128"/>
              </a:rPr>
              <a:t>など）</a:t>
            </a:r>
            <a:endParaRPr kumimoji="1" lang="en-US" altLang="ja-JP" sz="1500" dirty="0">
              <a:latin typeface="BIZ UDPゴシック" panose="020B0400000000000000" pitchFamily="50" charset="-128"/>
              <a:ea typeface="BIZ UDPゴシック" panose="020B0400000000000000" pitchFamily="50" charset="-128"/>
            </a:endParaRPr>
          </a:p>
        </p:txBody>
      </p:sp>
      <p:sp>
        <p:nvSpPr>
          <p:cNvPr id="41" name="正方形/長方形 40">
            <a:extLst>
              <a:ext uri="{FF2B5EF4-FFF2-40B4-BE49-F238E27FC236}">
                <a16:creationId xmlns:a16="http://schemas.microsoft.com/office/drawing/2014/main" id="{C130C443-D86A-40E3-B1A4-A3B02A8BDE7A}"/>
              </a:ext>
            </a:extLst>
          </p:cNvPr>
          <p:cNvSpPr/>
          <p:nvPr/>
        </p:nvSpPr>
        <p:spPr>
          <a:xfrm>
            <a:off x="2060745" y="3192439"/>
            <a:ext cx="3033718" cy="591946"/>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当年の肥料費</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価格上昇率</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使用量低減率</a:t>
            </a:r>
          </a:p>
        </p:txBody>
      </p:sp>
      <p:sp>
        <p:nvSpPr>
          <p:cNvPr id="48" name="テキスト ボックス 47">
            <a:extLst>
              <a:ext uri="{FF2B5EF4-FFF2-40B4-BE49-F238E27FC236}">
                <a16:creationId xmlns:a16="http://schemas.microsoft.com/office/drawing/2014/main" id="{CF2DC51E-BCC3-409E-8071-3BF6E8FDFE39}"/>
              </a:ext>
            </a:extLst>
          </p:cNvPr>
          <p:cNvSpPr txBox="1"/>
          <p:nvPr/>
        </p:nvSpPr>
        <p:spPr>
          <a:xfrm>
            <a:off x="-93434" y="3333935"/>
            <a:ext cx="6898857"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ー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b="1" dirty="0">
                <a:latin typeface="BIZ UDPゴシック" panose="020B0400000000000000" pitchFamily="50" charset="-128"/>
                <a:ea typeface="BIZ UDPゴシック" panose="020B0400000000000000" pitchFamily="50" charset="-128"/>
              </a:rPr>
              <a:t>0.7+0.15)</a:t>
            </a:r>
            <a:endParaRPr kumimoji="1" lang="ja-JP" altLang="en-US" sz="1200" b="1" dirty="0">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822F93DA-6717-4EE3-A2A4-F766A4982693}"/>
              </a:ext>
            </a:extLst>
          </p:cNvPr>
          <p:cNvSpPr/>
          <p:nvPr/>
        </p:nvSpPr>
        <p:spPr>
          <a:xfrm>
            <a:off x="366495" y="3322573"/>
            <a:ext cx="1273377"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当年の肥料費</a:t>
            </a:r>
          </a:p>
        </p:txBody>
      </p:sp>
      <p:sp>
        <p:nvSpPr>
          <p:cNvPr id="43" name="テキスト ボックス 42">
            <a:extLst>
              <a:ext uri="{FF2B5EF4-FFF2-40B4-BE49-F238E27FC236}">
                <a16:creationId xmlns:a16="http://schemas.microsoft.com/office/drawing/2014/main" id="{3737548A-9990-4245-BC9F-81434D8EFF64}"/>
              </a:ext>
            </a:extLst>
          </p:cNvPr>
          <p:cNvSpPr txBox="1"/>
          <p:nvPr/>
        </p:nvSpPr>
        <p:spPr>
          <a:xfrm>
            <a:off x="3203299" y="3415052"/>
            <a:ext cx="954816" cy="3693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春肥：１．４</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秋肥と同様</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D7DDE8AE-690F-462E-81A2-11D82D4C7EC1}"/>
              </a:ext>
            </a:extLst>
          </p:cNvPr>
          <p:cNvSpPr txBox="1"/>
          <p:nvPr/>
        </p:nvSpPr>
        <p:spPr>
          <a:xfrm>
            <a:off x="4324737" y="3459008"/>
            <a:ext cx="1096312" cy="246221"/>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0.9</a:t>
            </a:r>
          </a:p>
        </p:txBody>
      </p:sp>
      <p:sp>
        <p:nvSpPr>
          <p:cNvPr id="45" name="大かっこ 44">
            <a:extLst>
              <a:ext uri="{FF2B5EF4-FFF2-40B4-BE49-F238E27FC236}">
                <a16:creationId xmlns:a16="http://schemas.microsoft.com/office/drawing/2014/main" id="{86A747BA-B1BD-46A6-9910-0EA713B7F6F3}"/>
              </a:ext>
            </a:extLst>
          </p:cNvPr>
          <p:cNvSpPr/>
          <p:nvPr/>
        </p:nvSpPr>
        <p:spPr>
          <a:xfrm>
            <a:off x="3185555" y="3457443"/>
            <a:ext cx="784098" cy="284123"/>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7" name="大かっこ 46">
            <a:extLst>
              <a:ext uri="{FF2B5EF4-FFF2-40B4-BE49-F238E27FC236}">
                <a16:creationId xmlns:a16="http://schemas.microsoft.com/office/drawing/2014/main" id="{254E0CC3-EF32-480B-AA72-22CF69137EBE}"/>
              </a:ext>
            </a:extLst>
          </p:cNvPr>
          <p:cNvSpPr/>
          <p:nvPr/>
        </p:nvSpPr>
        <p:spPr>
          <a:xfrm>
            <a:off x="4292002" y="3457443"/>
            <a:ext cx="478948" cy="285144"/>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55" name="正方形/長方形 54">
            <a:extLst>
              <a:ext uri="{FF2B5EF4-FFF2-40B4-BE49-F238E27FC236}">
                <a16:creationId xmlns:a16="http://schemas.microsoft.com/office/drawing/2014/main" id="{612C0797-C0A9-4CFE-913D-C9D6F8B889C5}"/>
              </a:ext>
            </a:extLst>
          </p:cNvPr>
          <p:cNvSpPr/>
          <p:nvPr/>
        </p:nvSpPr>
        <p:spPr>
          <a:xfrm flipV="1">
            <a:off x="213463" y="5777711"/>
            <a:ext cx="6362163" cy="733191"/>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0" name="矢印: 五方向 49">
            <a:extLst>
              <a:ext uri="{FF2B5EF4-FFF2-40B4-BE49-F238E27FC236}">
                <a16:creationId xmlns:a16="http://schemas.microsoft.com/office/drawing/2014/main" id="{55E78CF4-D0E2-463C-BF9F-6C6A9DB47F63}"/>
              </a:ext>
            </a:extLst>
          </p:cNvPr>
          <p:cNvSpPr/>
          <p:nvPr/>
        </p:nvSpPr>
        <p:spPr>
          <a:xfrm>
            <a:off x="202061" y="5614320"/>
            <a:ext cx="1483915" cy="324000"/>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申請方法</a:t>
            </a:r>
          </a:p>
        </p:txBody>
      </p:sp>
      <p:sp>
        <p:nvSpPr>
          <p:cNvPr id="57" name="テキスト ボックス 56">
            <a:extLst>
              <a:ext uri="{FF2B5EF4-FFF2-40B4-BE49-F238E27FC236}">
                <a16:creationId xmlns:a16="http://schemas.microsoft.com/office/drawing/2014/main" id="{5360253C-24F8-4532-9C71-06EE45F5C6A3}"/>
              </a:ext>
            </a:extLst>
          </p:cNvPr>
          <p:cNvSpPr txBox="1"/>
          <p:nvPr/>
        </p:nvSpPr>
        <p:spPr>
          <a:xfrm>
            <a:off x="258589" y="5910944"/>
            <a:ext cx="6385948" cy="769441"/>
          </a:xfrm>
          <a:prstGeom prst="rect">
            <a:avLst/>
          </a:prstGeom>
          <a:noFill/>
        </p:spPr>
        <p:txBody>
          <a:bodyPr wrap="square" rtlCol="0">
            <a:spAutoFit/>
          </a:bodyPr>
          <a:lstStyle/>
          <a:p>
            <a:r>
              <a:rPr kumimoji="1" lang="ja-JP" altLang="en-US" sz="1500" dirty="0">
                <a:latin typeface="BIZ UDPゴシック" panose="020B0400000000000000" pitchFamily="50" charset="-128"/>
                <a:ea typeface="BIZ UDPゴシック" panose="020B0400000000000000" pitchFamily="50" charset="-128"/>
              </a:rPr>
              <a:t>農協や肥料販売店などでまとめて（販売農家５戸以上の団体）、各市町地域再生協議会あてに申請してください。</a:t>
            </a:r>
            <a:r>
              <a:rPr kumimoji="1" lang="en-US" altLang="ja-JP" sz="1500" b="1" dirty="0">
                <a:latin typeface="BIZ UDPゴシック" panose="020B0400000000000000" pitchFamily="50" charset="-128"/>
                <a:ea typeface="BIZ UDPゴシック" panose="020B0400000000000000" pitchFamily="50" charset="-128"/>
              </a:rPr>
              <a:t>※</a:t>
            </a:r>
            <a:r>
              <a:rPr kumimoji="1" lang="ja-JP" altLang="en-US" sz="1500" b="1" dirty="0">
                <a:latin typeface="BIZ UDPゴシック" panose="020B0400000000000000" pitchFamily="50" charset="-128"/>
                <a:ea typeface="BIZ UDPゴシック" panose="020B0400000000000000" pitchFamily="50" charset="-128"/>
              </a:rPr>
              <a:t>個人での申請はできません。</a:t>
            </a:r>
            <a:endParaRPr kumimoji="1" lang="en-US" altLang="ja-JP" sz="1500" b="1"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05BF56A4-B3C3-4A2A-AE69-79693A9ADA45}"/>
              </a:ext>
            </a:extLst>
          </p:cNvPr>
          <p:cNvSpPr txBox="1"/>
          <p:nvPr/>
        </p:nvSpPr>
        <p:spPr>
          <a:xfrm>
            <a:off x="5508684" y="47278"/>
            <a:ext cx="1296739" cy="307777"/>
          </a:xfrm>
          <a:prstGeom prst="rect">
            <a:avLst/>
          </a:prstGeom>
          <a:solidFill>
            <a:schemeClr val="accent3">
              <a:lumMod val="20000"/>
              <a:lumOff val="80000"/>
            </a:schemeClr>
          </a:solidFill>
          <a:ln>
            <a:solidFill>
              <a:schemeClr val="tx1"/>
            </a:solidFill>
          </a:ln>
        </p:spPr>
        <p:txBody>
          <a:bodyPr wrap="square" rtlCol="0">
            <a:spAutoFit/>
          </a:bodyPr>
          <a:lstStyle/>
          <a:p>
            <a:r>
              <a:rPr kumimoji="1" lang="ja-JP" altLang="en-US" sz="1400" b="1" dirty="0"/>
              <a:t>令和５年６月</a:t>
            </a:r>
          </a:p>
        </p:txBody>
      </p:sp>
      <p:sp>
        <p:nvSpPr>
          <p:cNvPr id="46" name="正方形/長方形 45">
            <a:extLst>
              <a:ext uri="{FF2B5EF4-FFF2-40B4-BE49-F238E27FC236}">
                <a16:creationId xmlns:a16="http://schemas.microsoft.com/office/drawing/2014/main" id="{0285A92C-2503-4DE2-9DA7-4B9022D318A2}"/>
              </a:ext>
            </a:extLst>
          </p:cNvPr>
          <p:cNvSpPr/>
          <p:nvPr/>
        </p:nvSpPr>
        <p:spPr>
          <a:xfrm flipV="1">
            <a:off x="208411" y="6718166"/>
            <a:ext cx="6362163" cy="921487"/>
          </a:xfrm>
          <a:prstGeom prst="rect">
            <a:avLst/>
          </a:prstGeom>
          <a:solidFill>
            <a:schemeClr val="bg1"/>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8" name="矢印: 五方向 57">
            <a:extLst>
              <a:ext uri="{FF2B5EF4-FFF2-40B4-BE49-F238E27FC236}">
                <a16:creationId xmlns:a16="http://schemas.microsoft.com/office/drawing/2014/main" id="{F988D58F-E0FA-4FA5-9289-2B8E5D2604BA}"/>
              </a:ext>
            </a:extLst>
          </p:cNvPr>
          <p:cNvSpPr/>
          <p:nvPr/>
        </p:nvSpPr>
        <p:spPr>
          <a:xfrm>
            <a:off x="202061" y="6550945"/>
            <a:ext cx="1540394" cy="324000"/>
          </a:xfrm>
          <a:prstGeom prst="homePlat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申請期限</a:t>
            </a:r>
          </a:p>
        </p:txBody>
      </p:sp>
      <p:sp>
        <p:nvSpPr>
          <p:cNvPr id="62" name="テキスト ボックス 61">
            <a:extLst>
              <a:ext uri="{FF2B5EF4-FFF2-40B4-BE49-F238E27FC236}">
                <a16:creationId xmlns:a16="http://schemas.microsoft.com/office/drawing/2014/main" id="{CD8E8390-22BE-42E8-A41E-092E86D760A7}"/>
              </a:ext>
            </a:extLst>
          </p:cNvPr>
          <p:cNvSpPr txBox="1"/>
          <p:nvPr/>
        </p:nvSpPr>
        <p:spPr>
          <a:xfrm>
            <a:off x="238546" y="6855945"/>
            <a:ext cx="6338378" cy="754053"/>
          </a:xfrm>
          <a:prstGeom prst="rect">
            <a:avLst/>
          </a:prstGeom>
          <a:noFill/>
        </p:spPr>
        <p:txBody>
          <a:bodyPr wrap="square" rtlCol="0">
            <a:spAutoFit/>
          </a:bodyPr>
          <a:lstStyle/>
          <a:p>
            <a:r>
              <a:rPr kumimoji="1" lang="ja-JP" altLang="en-US" sz="1500" dirty="0">
                <a:latin typeface="BIZ UDPゴシック" panose="020B0400000000000000" pitchFamily="50" charset="-128"/>
                <a:ea typeface="BIZ UDPゴシック" panose="020B0400000000000000" pitchFamily="50" charset="-128"/>
              </a:rPr>
              <a:t>申請期間は、</a:t>
            </a:r>
            <a:r>
              <a:rPr kumimoji="1" lang="en-US" altLang="ja-JP" sz="1500" b="1" dirty="0">
                <a:highlight>
                  <a:srgbClr val="FFFF00"/>
                </a:highlight>
                <a:latin typeface="BIZ UDPゴシック" panose="020B0400000000000000" pitchFamily="50" charset="-128"/>
                <a:ea typeface="BIZ UDPゴシック" panose="020B0400000000000000" pitchFamily="50" charset="-128"/>
              </a:rPr>
              <a:t>7</a:t>
            </a:r>
            <a:r>
              <a:rPr kumimoji="1" lang="ja-JP" altLang="en-US" sz="1500" b="1" dirty="0">
                <a:highlight>
                  <a:srgbClr val="FFFF00"/>
                </a:highlight>
                <a:latin typeface="BIZ UDPゴシック" panose="020B0400000000000000" pitchFamily="50" charset="-128"/>
                <a:ea typeface="BIZ UDPゴシック" panose="020B0400000000000000" pitchFamily="50" charset="-128"/>
              </a:rPr>
              <a:t>月</a:t>
            </a:r>
            <a:r>
              <a:rPr kumimoji="1" lang="en-US" altLang="ja-JP" sz="1500" b="1" dirty="0">
                <a:highlight>
                  <a:srgbClr val="FFFF00"/>
                </a:highlight>
                <a:latin typeface="BIZ UDPゴシック" panose="020B0400000000000000" pitchFamily="50" charset="-128"/>
                <a:ea typeface="BIZ UDPゴシック" panose="020B0400000000000000" pitchFamily="50" charset="-128"/>
              </a:rPr>
              <a:t>3</a:t>
            </a:r>
            <a:r>
              <a:rPr kumimoji="1" lang="ja-JP" altLang="en-US" sz="1500" b="1" dirty="0">
                <a:highlight>
                  <a:srgbClr val="FFFF00"/>
                </a:highlight>
                <a:latin typeface="BIZ UDPゴシック" panose="020B0400000000000000" pitchFamily="50" charset="-128"/>
                <a:ea typeface="BIZ UDPゴシック" panose="020B0400000000000000" pitchFamily="50" charset="-128"/>
              </a:rPr>
              <a:t>日</a:t>
            </a:r>
            <a:r>
              <a:rPr kumimoji="1" lang="en-US" altLang="ja-JP" sz="15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500" b="1" dirty="0">
                <a:highlight>
                  <a:srgbClr val="FFFF00"/>
                </a:highlight>
                <a:latin typeface="BIZ UDPゴシック" panose="020B0400000000000000" pitchFamily="50" charset="-128"/>
                <a:ea typeface="BIZ UDPゴシック" panose="020B0400000000000000" pitchFamily="50" charset="-128"/>
              </a:rPr>
              <a:t>月</a:t>
            </a:r>
            <a:r>
              <a:rPr kumimoji="1" lang="en-US" altLang="ja-JP" sz="15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500" b="1" dirty="0">
                <a:highlight>
                  <a:srgbClr val="FFFF00"/>
                </a:highlight>
                <a:latin typeface="BIZ UDPゴシック" panose="020B0400000000000000" pitchFamily="50" charset="-128"/>
                <a:ea typeface="BIZ UDPゴシック" panose="020B0400000000000000" pitchFamily="50" charset="-128"/>
              </a:rPr>
              <a:t>から７月</a:t>
            </a:r>
            <a:r>
              <a:rPr kumimoji="1" lang="en-US" altLang="ja-JP" sz="1500" b="1" dirty="0">
                <a:highlight>
                  <a:srgbClr val="FFFF00"/>
                </a:highlight>
                <a:latin typeface="BIZ UDPゴシック" panose="020B0400000000000000" pitchFamily="50" charset="-128"/>
                <a:ea typeface="BIZ UDPゴシック" panose="020B0400000000000000" pitchFamily="50" charset="-128"/>
              </a:rPr>
              <a:t>31</a:t>
            </a:r>
            <a:r>
              <a:rPr kumimoji="1" lang="ja-JP" altLang="en-US" sz="1500" b="1" dirty="0">
                <a:highlight>
                  <a:srgbClr val="FFFF00"/>
                </a:highlight>
                <a:latin typeface="BIZ UDPゴシック" panose="020B0400000000000000" pitchFamily="50" charset="-128"/>
                <a:ea typeface="BIZ UDPゴシック" panose="020B0400000000000000" pitchFamily="50" charset="-128"/>
              </a:rPr>
              <a:t>日</a:t>
            </a:r>
            <a:r>
              <a:rPr kumimoji="1" lang="en-US" altLang="ja-JP" sz="15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500" b="1" dirty="0">
                <a:highlight>
                  <a:srgbClr val="FFFF00"/>
                </a:highlight>
                <a:latin typeface="BIZ UDPゴシック" panose="020B0400000000000000" pitchFamily="50" charset="-128"/>
                <a:ea typeface="BIZ UDPゴシック" panose="020B0400000000000000" pitchFamily="50" charset="-128"/>
              </a:rPr>
              <a:t>月</a:t>
            </a:r>
            <a:r>
              <a:rPr kumimoji="1" lang="en-US" altLang="ja-JP" sz="15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500" dirty="0">
                <a:latin typeface="BIZ UDPゴシック" panose="020B0400000000000000" pitchFamily="50" charset="-128"/>
                <a:ea typeface="BIZ UDPゴシック" panose="020B0400000000000000" pitchFamily="50" charset="-128"/>
              </a:rPr>
              <a:t>までです。</a:t>
            </a:r>
            <a:endParaRPr kumimoji="1" lang="en-US" altLang="ja-JP" sz="1500" b="1" u="sng"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取組実施者（各農業者団体・肥料販売店）から各市町地域再生協議会への申請期限になります。</a:t>
            </a:r>
            <a:endParaRPr kumimoji="1" lang="ja-JP" altLang="en-US" sz="1500" dirty="0">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96D3B7F9-2A47-487D-BBC7-95126C78BA53}"/>
              </a:ext>
            </a:extLst>
          </p:cNvPr>
          <p:cNvSpPr/>
          <p:nvPr/>
        </p:nvSpPr>
        <p:spPr>
          <a:xfrm>
            <a:off x="452590" y="363328"/>
            <a:ext cx="5963613" cy="553998"/>
          </a:xfrm>
          <a:prstGeom prst="rect">
            <a:avLst/>
          </a:prstGeom>
          <a:noFill/>
        </p:spPr>
        <p:txBody>
          <a:bodyPr wrap="square" lIns="91440" tIns="45720" rIns="91440" bIns="45720">
            <a:spAutoFit/>
          </a:bodyPr>
          <a:lstStyle/>
          <a:p>
            <a:pPr algn="ctr"/>
            <a:r>
              <a:rPr lang="ja-JP" altLang="en-US" sz="3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BIZ UDPゴシック" panose="020B0400000000000000" pitchFamily="50" charset="-128"/>
                <a:ea typeface="BIZ UDPゴシック" panose="020B0400000000000000" pitchFamily="50" charset="-128"/>
              </a:rPr>
              <a:t>肥料価格高騰対策（春肥）のご案内</a:t>
            </a:r>
            <a:endParaRPr lang="ja-JP" altLang="en-US" sz="3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34" name="正方形/長方形 33">
            <a:extLst>
              <a:ext uri="{FF2B5EF4-FFF2-40B4-BE49-F238E27FC236}">
                <a16:creationId xmlns:a16="http://schemas.microsoft.com/office/drawing/2014/main" id="{2C570C08-C5F6-4AEA-B1FB-908AB9531C34}"/>
              </a:ext>
            </a:extLst>
          </p:cNvPr>
          <p:cNvSpPr/>
          <p:nvPr/>
        </p:nvSpPr>
        <p:spPr>
          <a:xfrm rot="10800000" flipV="1">
            <a:off x="216487" y="7850298"/>
            <a:ext cx="6362163" cy="2008426"/>
          </a:xfrm>
          <a:prstGeom prst="rect">
            <a:avLst/>
          </a:prstGeom>
          <a:solidFill>
            <a:schemeClr val="bg1"/>
          </a:solidFill>
          <a:ln w="28575" cmpd="sng">
            <a:solidFill>
              <a:schemeClr val="accent6">
                <a:lumMod val="75000"/>
              </a:schemeClr>
            </a:solidFill>
            <a:prstDash val="solid"/>
            <a:extLst>
              <a:ext uri="{C807C97D-BFC1-408E-A445-0C87EB9F89A2}">
                <ask:lineSketchStyleProps xmlns:ask="http://schemas.microsoft.com/office/drawing/2018/sketchyshapes" sd="1219033472">
                  <a:custGeom>
                    <a:avLst/>
                    <a:gdLst>
                      <a:gd name="connsiteX0" fmla="*/ 0 w 6362163"/>
                      <a:gd name="connsiteY0" fmla="*/ 0 h 790808"/>
                      <a:gd name="connsiteX1" fmla="*/ 642000 w 6362163"/>
                      <a:gd name="connsiteY1" fmla="*/ 0 h 790808"/>
                      <a:gd name="connsiteX2" fmla="*/ 1029514 w 6362163"/>
                      <a:gd name="connsiteY2" fmla="*/ 0 h 790808"/>
                      <a:gd name="connsiteX3" fmla="*/ 1544270 w 6362163"/>
                      <a:gd name="connsiteY3" fmla="*/ 0 h 790808"/>
                      <a:gd name="connsiteX4" fmla="*/ 2249892 w 6362163"/>
                      <a:gd name="connsiteY4" fmla="*/ 0 h 790808"/>
                      <a:gd name="connsiteX5" fmla="*/ 2828271 w 6362163"/>
                      <a:gd name="connsiteY5" fmla="*/ 0 h 790808"/>
                      <a:gd name="connsiteX6" fmla="*/ 3470271 w 6362163"/>
                      <a:gd name="connsiteY6" fmla="*/ 0 h 790808"/>
                      <a:gd name="connsiteX7" fmla="*/ 3985028 w 6362163"/>
                      <a:gd name="connsiteY7" fmla="*/ 0 h 790808"/>
                      <a:gd name="connsiteX8" fmla="*/ 4563406 w 6362163"/>
                      <a:gd name="connsiteY8" fmla="*/ 0 h 790808"/>
                      <a:gd name="connsiteX9" fmla="*/ 5269028 w 6362163"/>
                      <a:gd name="connsiteY9" fmla="*/ 0 h 790808"/>
                      <a:gd name="connsiteX10" fmla="*/ 5720163 w 6362163"/>
                      <a:gd name="connsiteY10" fmla="*/ 0 h 790808"/>
                      <a:gd name="connsiteX11" fmla="*/ 6362163 w 6362163"/>
                      <a:gd name="connsiteY11" fmla="*/ 0 h 790808"/>
                      <a:gd name="connsiteX12" fmla="*/ 6362163 w 6362163"/>
                      <a:gd name="connsiteY12" fmla="*/ 379588 h 790808"/>
                      <a:gd name="connsiteX13" fmla="*/ 6362163 w 6362163"/>
                      <a:gd name="connsiteY13" fmla="*/ 790808 h 790808"/>
                      <a:gd name="connsiteX14" fmla="*/ 5783785 w 6362163"/>
                      <a:gd name="connsiteY14" fmla="*/ 790808 h 790808"/>
                      <a:gd name="connsiteX15" fmla="*/ 5205406 w 6362163"/>
                      <a:gd name="connsiteY15" fmla="*/ 790808 h 790808"/>
                      <a:gd name="connsiteX16" fmla="*/ 4754271 w 6362163"/>
                      <a:gd name="connsiteY16" fmla="*/ 790808 h 790808"/>
                      <a:gd name="connsiteX17" fmla="*/ 4175892 w 6362163"/>
                      <a:gd name="connsiteY17" fmla="*/ 790808 h 790808"/>
                      <a:gd name="connsiteX18" fmla="*/ 3597514 w 6362163"/>
                      <a:gd name="connsiteY18" fmla="*/ 790808 h 790808"/>
                      <a:gd name="connsiteX19" fmla="*/ 3019136 w 6362163"/>
                      <a:gd name="connsiteY19" fmla="*/ 790808 h 790808"/>
                      <a:gd name="connsiteX20" fmla="*/ 2440757 w 6362163"/>
                      <a:gd name="connsiteY20" fmla="*/ 790808 h 790808"/>
                      <a:gd name="connsiteX21" fmla="*/ 1926000 w 6362163"/>
                      <a:gd name="connsiteY21" fmla="*/ 790808 h 790808"/>
                      <a:gd name="connsiteX22" fmla="*/ 1284000 w 6362163"/>
                      <a:gd name="connsiteY22" fmla="*/ 790808 h 790808"/>
                      <a:gd name="connsiteX23" fmla="*/ 705622 w 6362163"/>
                      <a:gd name="connsiteY23" fmla="*/ 790808 h 790808"/>
                      <a:gd name="connsiteX24" fmla="*/ 0 w 6362163"/>
                      <a:gd name="connsiteY24" fmla="*/ 790808 h 790808"/>
                      <a:gd name="connsiteX25" fmla="*/ 0 w 6362163"/>
                      <a:gd name="connsiteY25" fmla="*/ 379588 h 790808"/>
                      <a:gd name="connsiteX26" fmla="*/ 0 w 6362163"/>
                      <a:gd name="connsiteY26" fmla="*/ 0 h 790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362163" h="790808" fill="none" extrusionOk="0">
                        <a:moveTo>
                          <a:pt x="0" y="0"/>
                        </a:moveTo>
                        <a:cubicBezTo>
                          <a:pt x="129040" y="-8516"/>
                          <a:pt x="474004" y="1954"/>
                          <a:pt x="642000" y="0"/>
                        </a:cubicBezTo>
                        <a:cubicBezTo>
                          <a:pt x="809996" y="-1954"/>
                          <a:pt x="907350" y="4661"/>
                          <a:pt x="1029514" y="0"/>
                        </a:cubicBezTo>
                        <a:cubicBezTo>
                          <a:pt x="1151678" y="-4661"/>
                          <a:pt x="1318616" y="41060"/>
                          <a:pt x="1544270" y="0"/>
                        </a:cubicBezTo>
                        <a:cubicBezTo>
                          <a:pt x="1769924" y="-41060"/>
                          <a:pt x="1905930" y="14994"/>
                          <a:pt x="2249892" y="0"/>
                        </a:cubicBezTo>
                        <a:cubicBezTo>
                          <a:pt x="2593854" y="-14994"/>
                          <a:pt x="2641393" y="40220"/>
                          <a:pt x="2828271" y="0"/>
                        </a:cubicBezTo>
                        <a:cubicBezTo>
                          <a:pt x="3015149" y="-40220"/>
                          <a:pt x="3269112" y="54031"/>
                          <a:pt x="3470271" y="0"/>
                        </a:cubicBezTo>
                        <a:cubicBezTo>
                          <a:pt x="3671430" y="-54031"/>
                          <a:pt x="3768029" y="15013"/>
                          <a:pt x="3985028" y="0"/>
                        </a:cubicBezTo>
                        <a:cubicBezTo>
                          <a:pt x="4202027" y="-15013"/>
                          <a:pt x="4446709" y="32080"/>
                          <a:pt x="4563406" y="0"/>
                        </a:cubicBezTo>
                        <a:cubicBezTo>
                          <a:pt x="4680103" y="-32080"/>
                          <a:pt x="5121154" y="5516"/>
                          <a:pt x="5269028" y="0"/>
                        </a:cubicBezTo>
                        <a:cubicBezTo>
                          <a:pt x="5416902" y="-5516"/>
                          <a:pt x="5593371" y="26459"/>
                          <a:pt x="5720163" y="0"/>
                        </a:cubicBezTo>
                        <a:cubicBezTo>
                          <a:pt x="5846956" y="-26459"/>
                          <a:pt x="6081838" y="27390"/>
                          <a:pt x="6362163" y="0"/>
                        </a:cubicBezTo>
                        <a:cubicBezTo>
                          <a:pt x="6393907" y="78593"/>
                          <a:pt x="6322536" y="228710"/>
                          <a:pt x="6362163" y="379588"/>
                        </a:cubicBezTo>
                        <a:cubicBezTo>
                          <a:pt x="6401790" y="530466"/>
                          <a:pt x="6316543" y="664914"/>
                          <a:pt x="6362163" y="790808"/>
                        </a:cubicBezTo>
                        <a:cubicBezTo>
                          <a:pt x="6097502" y="812530"/>
                          <a:pt x="5974871" y="770210"/>
                          <a:pt x="5783785" y="790808"/>
                        </a:cubicBezTo>
                        <a:cubicBezTo>
                          <a:pt x="5592699" y="811406"/>
                          <a:pt x="5386041" y="724556"/>
                          <a:pt x="5205406" y="790808"/>
                        </a:cubicBezTo>
                        <a:cubicBezTo>
                          <a:pt x="5024771" y="857060"/>
                          <a:pt x="4921220" y="755562"/>
                          <a:pt x="4754271" y="790808"/>
                        </a:cubicBezTo>
                        <a:cubicBezTo>
                          <a:pt x="4587323" y="826054"/>
                          <a:pt x="4398142" y="753051"/>
                          <a:pt x="4175892" y="790808"/>
                        </a:cubicBezTo>
                        <a:cubicBezTo>
                          <a:pt x="3953642" y="828565"/>
                          <a:pt x="3827800" y="787757"/>
                          <a:pt x="3597514" y="790808"/>
                        </a:cubicBezTo>
                        <a:cubicBezTo>
                          <a:pt x="3367228" y="793859"/>
                          <a:pt x="3164085" y="764081"/>
                          <a:pt x="3019136" y="790808"/>
                        </a:cubicBezTo>
                        <a:cubicBezTo>
                          <a:pt x="2874187" y="817535"/>
                          <a:pt x="2649272" y="768912"/>
                          <a:pt x="2440757" y="790808"/>
                        </a:cubicBezTo>
                        <a:cubicBezTo>
                          <a:pt x="2232242" y="812704"/>
                          <a:pt x="2131867" y="756845"/>
                          <a:pt x="1926000" y="790808"/>
                        </a:cubicBezTo>
                        <a:cubicBezTo>
                          <a:pt x="1720133" y="824771"/>
                          <a:pt x="1487470" y="736001"/>
                          <a:pt x="1284000" y="790808"/>
                        </a:cubicBezTo>
                        <a:cubicBezTo>
                          <a:pt x="1080530" y="845615"/>
                          <a:pt x="917597" y="777723"/>
                          <a:pt x="705622" y="790808"/>
                        </a:cubicBezTo>
                        <a:cubicBezTo>
                          <a:pt x="493647" y="803893"/>
                          <a:pt x="153111" y="787474"/>
                          <a:pt x="0" y="790808"/>
                        </a:cubicBezTo>
                        <a:cubicBezTo>
                          <a:pt x="-13417" y="595433"/>
                          <a:pt x="24719" y="511653"/>
                          <a:pt x="0" y="379588"/>
                        </a:cubicBezTo>
                        <a:cubicBezTo>
                          <a:pt x="-24719" y="247523"/>
                          <a:pt x="22417" y="120392"/>
                          <a:pt x="0" y="0"/>
                        </a:cubicBezTo>
                        <a:close/>
                      </a:path>
                      <a:path w="6362163" h="790808" stroke="0" extrusionOk="0">
                        <a:moveTo>
                          <a:pt x="0" y="0"/>
                        </a:moveTo>
                        <a:cubicBezTo>
                          <a:pt x="226977" y="-48264"/>
                          <a:pt x="351331" y="41032"/>
                          <a:pt x="514757" y="0"/>
                        </a:cubicBezTo>
                        <a:cubicBezTo>
                          <a:pt x="678183" y="-41032"/>
                          <a:pt x="725895" y="43060"/>
                          <a:pt x="902270" y="0"/>
                        </a:cubicBezTo>
                        <a:cubicBezTo>
                          <a:pt x="1078645" y="-43060"/>
                          <a:pt x="1257445" y="15405"/>
                          <a:pt x="1607892" y="0"/>
                        </a:cubicBezTo>
                        <a:cubicBezTo>
                          <a:pt x="1958339" y="-15405"/>
                          <a:pt x="1984654" y="3458"/>
                          <a:pt x="2122649" y="0"/>
                        </a:cubicBezTo>
                        <a:cubicBezTo>
                          <a:pt x="2260644" y="-3458"/>
                          <a:pt x="2524522" y="874"/>
                          <a:pt x="2637406" y="0"/>
                        </a:cubicBezTo>
                        <a:cubicBezTo>
                          <a:pt x="2750290" y="-874"/>
                          <a:pt x="3040933" y="18337"/>
                          <a:pt x="3343027" y="0"/>
                        </a:cubicBezTo>
                        <a:cubicBezTo>
                          <a:pt x="3645121" y="-18337"/>
                          <a:pt x="3627540" y="39604"/>
                          <a:pt x="3794163" y="0"/>
                        </a:cubicBezTo>
                        <a:cubicBezTo>
                          <a:pt x="3960786" y="-39604"/>
                          <a:pt x="4241283" y="21442"/>
                          <a:pt x="4499784" y="0"/>
                        </a:cubicBezTo>
                        <a:cubicBezTo>
                          <a:pt x="4758285" y="-21442"/>
                          <a:pt x="4971394" y="26688"/>
                          <a:pt x="5205406" y="0"/>
                        </a:cubicBezTo>
                        <a:cubicBezTo>
                          <a:pt x="5439418" y="-26688"/>
                          <a:pt x="5569539" y="11421"/>
                          <a:pt x="5783785" y="0"/>
                        </a:cubicBezTo>
                        <a:cubicBezTo>
                          <a:pt x="5998031" y="-11421"/>
                          <a:pt x="6080628" y="3425"/>
                          <a:pt x="6362163" y="0"/>
                        </a:cubicBezTo>
                        <a:cubicBezTo>
                          <a:pt x="6394890" y="128269"/>
                          <a:pt x="6346906" y="309915"/>
                          <a:pt x="6362163" y="387496"/>
                        </a:cubicBezTo>
                        <a:cubicBezTo>
                          <a:pt x="6377420" y="465077"/>
                          <a:pt x="6354131" y="599886"/>
                          <a:pt x="6362163" y="790808"/>
                        </a:cubicBezTo>
                        <a:cubicBezTo>
                          <a:pt x="6216840" y="829502"/>
                          <a:pt x="5902359" y="749659"/>
                          <a:pt x="5783785" y="790808"/>
                        </a:cubicBezTo>
                        <a:cubicBezTo>
                          <a:pt x="5665211" y="831957"/>
                          <a:pt x="5462662" y="763960"/>
                          <a:pt x="5332649" y="790808"/>
                        </a:cubicBezTo>
                        <a:cubicBezTo>
                          <a:pt x="5202636" y="817656"/>
                          <a:pt x="4922769" y="764808"/>
                          <a:pt x="4754271" y="790808"/>
                        </a:cubicBezTo>
                        <a:cubicBezTo>
                          <a:pt x="4585773" y="816808"/>
                          <a:pt x="4252599" y="757314"/>
                          <a:pt x="4048649" y="790808"/>
                        </a:cubicBezTo>
                        <a:cubicBezTo>
                          <a:pt x="3844699" y="824302"/>
                          <a:pt x="3741705" y="752145"/>
                          <a:pt x="3470271" y="790808"/>
                        </a:cubicBezTo>
                        <a:cubicBezTo>
                          <a:pt x="3198837" y="829471"/>
                          <a:pt x="3206729" y="766229"/>
                          <a:pt x="3082757" y="790808"/>
                        </a:cubicBezTo>
                        <a:cubicBezTo>
                          <a:pt x="2958785" y="815387"/>
                          <a:pt x="2789292" y="760986"/>
                          <a:pt x="2631622" y="790808"/>
                        </a:cubicBezTo>
                        <a:cubicBezTo>
                          <a:pt x="2473952" y="820630"/>
                          <a:pt x="2090434" y="746543"/>
                          <a:pt x="1926000" y="790808"/>
                        </a:cubicBezTo>
                        <a:cubicBezTo>
                          <a:pt x="1761566" y="835073"/>
                          <a:pt x="1516980" y="770756"/>
                          <a:pt x="1347622" y="790808"/>
                        </a:cubicBezTo>
                        <a:cubicBezTo>
                          <a:pt x="1178264" y="810860"/>
                          <a:pt x="1080822" y="789894"/>
                          <a:pt x="896487" y="790808"/>
                        </a:cubicBezTo>
                        <a:cubicBezTo>
                          <a:pt x="712152" y="791722"/>
                          <a:pt x="251526" y="733634"/>
                          <a:pt x="0" y="790808"/>
                        </a:cubicBezTo>
                        <a:cubicBezTo>
                          <a:pt x="-13829" y="691245"/>
                          <a:pt x="18729" y="541299"/>
                          <a:pt x="0" y="419128"/>
                        </a:cubicBezTo>
                        <a:cubicBezTo>
                          <a:pt x="-18729" y="296957"/>
                          <a:pt x="46994" y="19082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400" b="1" dirty="0">
              <a:solidFill>
                <a:srgbClr val="FF0000"/>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・化学肥料低減に向けた取組については、</a:t>
            </a:r>
            <a:r>
              <a:rPr kumimoji="1" lang="ja-JP" altLang="en-US" sz="1400" b="1" dirty="0">
                <a:solidFill>
                  <a:schemeClr val="tx1"/>
                </a:solidFill>
                <a:highlight>
                  <a:srgbClr val="FFFF00"/>
                </a:highlight>
                <a:latin typeface="BIZ UDPゴシック" panose="020B0400000000000000" pitchFamily="50" charset="-128"/>
                <a:ea typeface="BIZ UDPゴシック" panose="020B0400000000000000" pitchFamily="50" charset="-128"/>
              </a:rPr>
              <a:t>中間報告（令和５年１２月末まで）</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highlight>
                  <a:srgbClr val="FFFF00"/>
                </a:highlight>
                <a:latin typeface="BIZ UDPゴシック" panose="020B0400000000000000" pitchFamily="50" charset="-128"/>
                <a:ea typeface="BIZ UDPゴシック" panose="020B0400000000000000" pitchFamily="50" charset="-128"/>
              </a:rPr>
              <a:t>取組実施状況報告（令和６年</a:t>
            </a:r>
            <a:r>
              <a:rPr kumimoji="1" lang="en-US" altLang="ja-JP" sz="1400" b="1" dirty="0">
                <a:solidFill>
                  <a:schemeClr val="tx1"/>
                </a:solidFill>
                <a:highlight>
                  <a:srgbClr val="FFFF00"/>
                </a:highlight>
                <a:latin typeface="BIZ UDPゴシック" panose="020B0400000000000000" pitchFamily="50" charset="-128"/>
                <a:ea typeface="BIZ UDPゴシック" panose="020B0400000000000000" pitchFamily="50" charset="-128"/>
              </a:rPr>
              <a:t>6</a:t>
            </a:r>
            <a:r>
              <a:rPr kumimoji="1" lang="ja-JP" altLang="en-US" sz="1400" b="1" dirty="0">
                <a:solidFill>
                  <a:schemeClr val="tx1"/>
                </a:solidFill>
                <a:highlight>
                  <a:srgbClr val="FFFF00"/>
                </a:highlight>
                <a:latin typeface="BIZ UDPゴシック" panose="020B0400000000000000" pitchFamily="50" charset="-128"/>
                <a:ea typeface="BIZ UDPゴシック" panose="020B0400000000000000" pitchFamily="50" charset="-128"/>
              </a:rPr>
              <a:t>月末まで）</a:t>
            </a:r>
            <a:r>
              <a:rPr kumimoji="1" lang="ja-JP" altLang="en-US" sz="1400" dirty="0">
                <a:solidFill>
                  <a:schemeClr val="tx1"/>
                </a:solidFill>
                <a:latin typeface="BIZ UDPゴシック" panose="020B0400000000000000" pitchFamily="50" charset="-128"/>
                <a:ea typeface="BIZ UDPゴシック" panose="020B0400000000000000" pitchFamily="50" charset="-128"/>
              </a:rPr>
              <a:t>を行う必要がありますので、確実な実施・報告をお願いします。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・申請等の期限までに書類が確認できない場合、お支払いできない</a:t>
            </a:r>
            <a:r>
              <a:rPr kumimoji="1" lang="ja-JP" altLang="en-US" sz="1400" dirty="0">
                <a:solidFill>
                  <a:prstClr val="black"/>
                </a:solidFill>
                <a:latin typeface="BIZ UDPゴシック" panose="020B0400000000000000" pitchFamily="50" charset="-128"/>
                <a:ea typeface="BIZ UDPゴシック" panose="020B0400000000000000" pitchFamily="50" charset="-128"/>
              </a:rPr>
              <a:t>場合</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があります。申請漏れや手続きの遅延がないよう十分ご注意ください。</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県事業については、メールでの申請にご協力をお願いしておりますが、申請を受理した旨の連絡がない場合は、ご連絡いただくことをおすすめいたします。（申請等の期限については、別途提示いたし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38" name="矢印: 五方向 37">
            <a:extLst>
              <a:ext uri="{FF2B5EF4-FFF2-40B4-BE49-F238E27FC236}">
                <a16:creationId xmlns:a16="http://schemas.microsoft.com/office/drawing/2014/main" id="{D0925C7D-7FF1-495B-9495-B426A3F6C0D4}"/>
              </a:ext>
            </a:extLst>
          </p:cNvPr>
          <p:cNvSpPr/>
          <p:nvPr/>
        </p:nvSpPr>
        <p:spPr>
          <a:xfrm>
            <a:off x="202061" y="7677434"/>
            <a:ext cx="1540394" cy="324000"/>
          </a:xfrm>
          <a:prstGeom prst="homePlat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注意事項</a:t>
            </a:r>
          </a:p>
        </p:txBody>
      </p:sp>
    </p:spTree>
    <p:extLst>
      <p:ext uri="{BB962C8B-B14F-4D97-AF65-F5344CB8AC3E}">
        <p14:creationId xmlns:p14="http://schemas.microsoft.com/office/powerpoint/2010/main" val="232206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E942168E-D8B7-4E4C-9301-A41168B990F1}"/>
              </a:ext>
            </a:extLst>
          </p:cNvPr>
          <p:cNvPicPr>
            <a:picLocks noChangeAspect="1"/>
          </p:cNvPicPr>
          <p:nvPr/>
        </p:nvPicPr>
        <p:blipFill>
          <a:blip r:embed="rId2"/>
          <a:stretch>
            <a:fillRect/>
          </a:stretch>
        </p:blipFill>
        <p:spPr>
          <a:xfrm>
            <a:off x="144106" y="1990214"/>
            <a:ext cx="6569788" cy="7919329"/>
          </a:xfrm>
          <a:prstGeom prst="rect">
            <a:avLst/>
          </a:prstGeom>
        </p:spPr>
      </p:pic>
      <p:sp>
        <p:nvSpPr>
          <p:cNvPr id="29" name="正方形/長方形 28">
            <a:extLst>
              <a:ext uri="{FF2B5EF4-FFF2-40B4-BE49-F238E27FC236}">
                <a16:creationId xmlns:a16="http://schemas.microsoft.com/office/drawing/2014/main" id="{8B04093C-CF6F-49DD-847D-B6A07D4732D8}"/>
              </a:ext>
            </a:extLst>
          </p:cNvPr>
          <p:cNvSpPr/>
          <p:nvPr/>
        </p:nvSpPr>
        <p:spPr>
          <a:xfrm flipV="1">
            <a:off x="125768" y="580824"/>
            <a:ext cx="6362163" cy="1342408"/>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330ED366-C7E9-43E8-AB13-D9596F28C5C6}"/>
              </a:ext>
            </a:extLst>
          </p:cNvPr>
          <p:cNvSpPr/>
          <p:nvPr/>
        </p:nvSpPr>
        <p:spPr>
          <a:xfrm>
            <a:off x="4697423" y="4194048"/>
            <a:ext cx="1790508" cy="3145536"/>
          </a:xfrm>
          <a:prstGeom prst="rect">
            <a:avLst/>
          </a:prstGeom>
          <a:solidFill>
            <a:srgbClr val="FEF9BE">
              <a:alpha val="36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F5E68252-EB0A-4C52-B28B-8A5B1BDCD9EA}"/>
              </a:ext>
            </a:extLst>
          </p:cNvPr>
          <p:cNvSpPr/>
          <p:nvPr/>
        </p:nvSpPr>
        <p:spPr>
          <a:xfrm>
            <a:off x="119831" y="72552"/>
            <a:ext cx="3283769" cy="457200"/>
          </a:xfrm>
          <a:prstGeom prst="roundRect">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latin typeface="BIZ UDPゴシック" panose="020B0400000000000000" pitchFamily="50" charset="-128"/>
                <a:ea typeface="BIZ UDPゴシック" panose="020B0400000000000000" pitchFamily="50" charset="-128"/>
              </a:rPr>
              <a:t>農業者の皆様に記入いただくもの</a:t>
            </a:r>
          </a:p>
        </p:txBody>
      </p:sp>
      <p:sp>
        <p:nvSpPr>
          <p:cNvPr id="4" name="テキスト ボックス 3">
            <a:extLst>
              <a:ext uri="{FF2B5EF4-FFF2-40B4-BE49-F238E27FC236}">
                <a16:creationId xmlns:a16="http://schemas.microsoft.com/office/drawing/2014/main" id="{4CE883FD-01F7-4106-AFDA-6AC24AE7DF77}"/>
              </a:ext>
            </a:extLst>
          </p:cNvPr>
          <p:cNvSpPr txBox="1"/>
          <p:nvPr/>
        </p:nvSpPr>
        <p:spPr>
          <a:xfrm>
            <a:off x="3739561" y="4947505"/>
            <a:ext cx="2748370" cy="307777"/>
          </a:xfrm>
          <a:prstGeom prst="rect">
            <a:avLst/>
          </a:prstGeom>
          <a:noFill/>
        </p:spPr>
        <p:txBody>
          <a:bodyPr wrap="square" rtlCol="0">
            <a:spAutoFit/>
          </a:bodyPr>
          <a:lstStyle/>
          <a:p>
            <a:pPr>
              <a:spcAft>
                <a:spcPts val="5000"/>
              </a:spcAft>
            </a:pPr>
            <a:r>
              <a:rPr kumimoji="1" lang="ja-JP" altLang="en-US" sz="1400" b="1" dirty="0"/>
              <a:t>○　　　　　　　　○</a:t>
            </a:r>
            <a:endParaRPr kumimoji="1" lang="en-US" altLang="ja-JP" sz="1400" b="1" dirty="0"/>
          </a:p>
        </p:txBody>
      </p:sp>
      <p:pic>
        <p:nvPicPr>
          <p:cNvPr id="14" name="Picture 2">
            <a:extLst>
              <a:ext uri="{FF2B5EF4-FFF2-40B4-BE49-F238E27FC236}">
                <a16:creationId xmlns:a16="http://schemas.microsoft.com/office/drawing/2014/main" id="{A0E991E2-34C2-416B-A1B2-051FB30C86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1333" y="998276"/>
            <a:ext cx="1062715" cy="953531"/>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a:extLst>
              <a:ext uri="{FF2B5EF4-FFF2-40B4-BE49-F238E27FC236}">
                <a16:creationId xmlns:a16="http://schemas.microsoft.com/office/drawing/2014/main" id="{A95A6272-D3C5-47CD-97E1-922551A0387C}"/>
              </a:ext>
            </a:extLst>
          </p:cNvPr>
          <p:cNvSpPr txBox="1"/>
          <p:nvPr/>
        </p:nvSpPr>
        <p:spPr>
          <a:xfrm>
            <a:off x="131914" y="627564"/>
            <a:ext cx="6362163" cy="1240981"/>
          </a:xfrm>
          <a:prstGeom prst="rect">
            <a:avLst/>
          </a:prstGeom>
          <a:noFill/>
        </p:spPr>
        <p:txBody>
          <a:bodyPr wrap="square">
            <a:spAutoFit/>
          </a:bodyPr>
          <a:lstStyle/>
          <a:p>
            <a:pPr>
              <a:lnSpc>
                <a:spcPct val="110000"/>
              </a:lnSpc>
            </a:pPr>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令和４年度又は令和５年度の取組」</a:t>
            </a:r>
            <a:r>
              <a:rPr kumimoji="1" lang="ja-JP" altLang="en-US" sz="1200" dirty="0">
                <a:latin typeface="BIZ UDPゴシック" panose="020B0400000000000000" pitchFamily="50" charset="-128"/>
                <a:ea typeface="BIZ UDPゴシック" panose="020B0400000000000000" pitchFamily="50" charset="-128"/>
              </a:rPr>
              <a:t>欄のうち、取り組めるものに〇を記入してください。</a:t>
            </a:r>
            <a:endParaRPr kumimoji="1" lang="en-US" altLang="ja-JP" sz="1200" dirty="0">
              <a:latin typeface="BIZ UDPゴシック" panose="020B0400000000000000" pitchFamily="50" charset="-128"/>
              <a:ea typeface="BIZ UDPゴシック" panose="020B0400000000000000" pitchFamily="50" charset="-128"/>
            </a:endParaRPr>
          </a:p>
          <a:p>
            <a:pPr>
              <a:lnSpc>
                <a:spcPct val="110000"/>
              </a:lnSpc>
            </a:pPr>
            <a:endParaRPr kumimoji="1" lang="en-US" altLang="ja-JP" sz="500" dirty="0">
              <a:latin typeface="BIZ UDPゴシック" panose="020B0400000000000000" pitchFamily="50" charset="-128"/>
              <a:ea typeface="BIZ UDPゴシック" panose="020B0400000000000000" pitchFamily="50" charset="-128"/>
            </a:endParaRPr>
          </a:p>
          <a:p>
            <a:pPr marL="171450" indent="-171450">
              <a:lnSpc>
                <a:spcPct val="110000"/>
              </a:lnSpc>
              <a:spcAft>
                <a:spcPts val="600"/>
              </a:spcAft>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２つ以上に〇が付けば</a:t>
            </a:r>
            <a:r>
              <a:rPr kumimoji="1" lang="en-US" altLang="ja-JP" sz="1200" dirty="0">
                <a:latin typeface="BIZ UDPゴシック" panose="020B0400000000000000" pitchFamily="50" charset="-128"/>
                <a:ea typeface="BIZ UDPゴシック" panose="020B0400000000000000" pitchFamily="50" charset="-128"/>
              </a:rPr>
              <a:t>OK</a:t>
            </a:r>
            <a:r>
              <a:rPr kumimoji="1" lang="ja-JP" altLang="en-US" sz="1200" dirty="0">
                <a:latin typeface="BIZ UDPゴシック" panose="020B0400000000000000" pitchFamily="50" charset="-128"/>
                <a:ea typeface="BIZ UDPゴシック" panose="020B0400000000000000" pitchFamily="50" charset="-128"/>
              </a:rPr>
              <a:t>です。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lnSpc>
                <a:spcPct val="110000"/>
              </a:lnSpc>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これまで既に取り組んでいるものもカウントできます（その場合、１つ以上は、新しい取組</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または従来の取組の強化・拡大（「◎」で記入）を含むようにしてください。）</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lnSpc>
                <a:spcPct val="110000"/>
              </a:lnSpc>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県のおすすめメニューを作っていますので参照してください</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0B9CF1C3-39B3-4927-AF52-728653149D9D}"/>
              </a:ext>
            </a:extLst>
          </p:cNvPr>
          <p:cNvSpPr txBox="1"/>
          <p:nvPr/>
        </p:nvSpPr>
        <p:spPr>
          <a:xfrm>
            <a:off x="3739561" y="4596766"/>
            <a:ext cx="2748370" cy="307777"/>
          </a:xfrm>
          <a:prstGeom prst="rect">
            <a:avLst/>
          </a:prstGeom>
          <a:noFill/>
        </p:spPr>
        <p:txBody>
          <a:bodyPr wrap="square" rtlCol="0">
            <a:spAutoFit/>
          </a:bodyPr>
          <a:lstStyle/>
          <a:p>
            <a:pPr>
              <a:spcAft>
                <a:spcPts val="5000"/>
              </a:spcAft>
            </a:pPr>
            <a:r>
              <a:rPr kumimoji="1" lang="ja-JP" altLang="en-US" sz="1400" b="1" dirty="0"/>
              <a:t>○　　　　　　　　◎</a:t>
            </a:r>
            <a:endParaRPr kumimoji="1" lang="en-US" altLang="ja-JP" sz="1400" b="1" dirty="0"/>
          </a:p>
        </p:txBody>
      </p:sp>
      <p:sp>
        <p:nvSpPr>
          <p:cNvPr id="7" name="正方形/長方形 6">
            <a:extLst>
              <a:ext uri="{FF2B5EF4-FFF2-40B4-BE49-F238E27FC236}">
                <a16:creationId xmlns:a16="http://schemas.microsoft.com/office/drawing/2014/main" id="{8695C3DC-BA0E-41FC-B851-41E23176D389}"/>
              </a:ext>
            </a:extLst>
          </p:cNvPr>
          <p:cNvSpPr/>
          <p:nvPr/>
        </p:nvSpPr>
        <p:spPr>
          <a:xfrm>
            <a:off x="618606" y="8101108"/>
            <a:ext cx="5620788" cy="3701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96D490F4-15A3-4491-9DE0-262B5EB5F2C4}"/>
              </a:ext>
            </a:extLst>
          </p:cNvPr>
          <p:cNvSpPr/>
          <p:nvPr/>
        </p:nvSpPr>
        <p:spPr>
          <a:xfrm>
            <a:off x="5018301" y="8370346"/>
            <a:ext cx="1126598" cy="292951"/>
          </a:xfrm>
          <a:prstGeom prst="rect">
            <a:avLst/>
          </a:prstGeom>
          <a:solidFill>
            <a:schemeClr val="accent4">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5B4D4E4-5F2A-4B92-93F8-6F5B259E70CF}"/>
              </a:ext>
            </a:extLst>
          </p:cNvPr>
          <p:cNvSpPr txBox="1"/>
          <p:nvPr/>
        </p:nvSpPr>
        <p:spPr>
          <a:xfrm>
            <a:off x="5083272" y="8367275"/>
            <a:ext cx="140465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次ページへ</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7EF9B530-E9F2-462B-8828-AB080729F655}"/>
              </a:ext>
            </a:extLst>
          </p:cNvPr>
          <p:cNvSpPr/>
          <p:nvPr/>
        </p:nvSpPr>
        <p:spPr>
          <a:xfrm rot="10800000" flipV="1">
            <a:off x="3466281" y="58541"/>
            <a:ext cx="3283769" cy="467265"/>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参考様式第２号（化学肥料低減計画書）、</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県別紙様式１号（チェックシート）の提出が必要です。</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69433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ADFD74A4-8228-4FAE-B9CF-5C59265695D2}"/>
              </a:ext>
            </a:extLst>
          </p:cNvPr>
          <p:cNvSpPr/>
          <p:nvPr/>
        </p:nvSpPr>
        <p:spPr>
          <a:xfrm flipV="1">
            <a:off x="84556" y="8789672"/>
            <a:ext cx="6699546" cy="996099"/>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62E6E251-22F2-4556-973E-F3990D3610C0}"/>
              </a:ext>
            </a:extLst>
          </p:cNvPr>
          <p:cNvSpPr txBox="1"/>
          <p:nvPr/>
        </p:nvSpPr>
        <p:spPr>
          <a:xfrm>
            <a:off x="273669" y="8858232"/>
            <a:ext cx="6412384" cy="923330"/>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申請については、農協や肥料を購入された販売店等に</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お尋ねください</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■問い合わせ先　〇〇〇〇　　</a:t>
            </a:r>
            <a:r>
              <a:rPr kumimoji="1" lang="en-US" altLang="ja-JP" dirty="0">
                <a:latin typeface="BIZ UDPゴシック" panose="020B0400000000000000" pitchFamily="50" charset="-128"/>
                <a:ea typeface="BIZ UDPゴシック" panose="020B0400000000000000" pitchFamily="50" charset="-128"/>
              </a:rPr>
              <a:t>TEL</a:t>
            </a:r>
            <a:r>
              <a:rPr kumimoji="1" lang="ja-JP" altLang="en-US" dirty="0">
                <a:latin typeface="BIZ UDPゴシック" panose="020B0400000000000000" pitchFamily="50" charset="-128"/>
                <a:ea typeface="BIZ UDPゴシック" panose="020B0400000000000000" pitchFamily="50" charset="-128"/>
              </a:rPr>
              <a:t>：〇〇〇</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〇〇〇</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〇〇〇</a:t>
            </a:r>
          </a:p>
        </p:txBody>
      </p:sp>
      <p:sp>
        <p:nvSpPr>
          <p:cNvPr id="10" name="正方形/長方形 9">
            <a:extLst>
              <a:ext uri="{FF2B5EF4-FFF2-40B4-BE49-F238E27FC236}">
                <a16:creationId xmlns:a16="http://schemas.microsoft.com/office/drawing/2014/main" id="{67F67459-F197-4A63-BDF6-41BA0670F6D9}"/>
              </a:ext>
            </a:extLst>
          </p:cNvPr>
          <p:cNvSpPr/>
          <p:nvPr/>
        </p:nvSpPr>
        <p:spPr>
          <a:xfrm>
            <a:off x="329184" y="-255"/>
            <a:ext cx="6108192" cy="681350"/>
          </a:xfrm>
          <a:prstGeom prst="rect">
            <a:avLst/>
          </a:prstGeom>
          <a:solidFill>
            <a:schemeClr val="accent4">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30F622A6-F335-4F5A-B11D-36752C8D67BA}"/>
              </a:ext>
            </a:extLst>
          </p:cNvPr>
          <p:cNvSpPr txBox="1"/>
          <p:nvPr/>
        </p:nvSpPr>
        <p:spPr>
          <a:xfrm>
            <a:off x="420624" y="49772"/>
            <a:ext cx="5931408" cy="584775"/>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参加農業者の皆様に申請前にご確認いただきたい内容について記載しています。</a:t>
            </a:r>
          </a:p>
        </p:txBody>
      </p:sp>
      <p:pic>
        <p:nvPicPr>
          <p:cNvPr id="3" name="図 2">
            <a:extLst>
              <a:ext uri="{FF2B5EF4-FFF2-40B4-BE49-F238E27FC236}">
                <a16:creationId xmlns:a16="http://schemas.microsoft.com/office/drawing/2014/main" id="{814773CF-E063-44CA-AE6F-8E9085AD90EF}"/>
              </a:ext>
            </a:extLst>
          </p:cNvPr>
          <p:cNvPicPr>
            <a:picLocks noChangeAspect="1"/>
          </p:cNvPicPr>
          <p:nvPr/>
        </p:nvPicPr>
        <p:blipFill>
          <a:blip r:embed="rId2"/>
          <a:stretch>
            <a:fillRect/>
          </a:stretch>
        </p:blipFill>
        <p:spPr>
          <a:xfrm>
            <a:off x="84556" y="722458"/>
            <a:ext cx="6699546" cy="8025852"/>
          </a:xfrm>
          <a:prstGeom prst="rect">
            <a:avLst/>
          </a:prstGeom>
        </p:spPr>
      </p:pic>
      <p:pic>
        <p:nvPicPr>
          <p:cNvPr id="35" name="Picture 6">
            <a:extLst>
              <a:ext uri="{FF2B5EF4-FFF2-40B4-BE49-F238E27FC236}">
                <a16:creationId xmlns:a16="http://schemas.microsoft.com/office/drawing/2014/main" id="{9856DBEE-A2E2-45F3-9274-D4D036CB30E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6000" y="266075"/>
            <a:ext cx="7920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1209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603</Words>
  <Application>Microsoft Office PowerPoint</Application>
  <PresentationFormat>A4 210 x 297 mm</PresentationFormat>
  <Paragraphs>49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BIZ UDPゴシック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2022-08-12T02:27:43Z</dcterms:created>
  <dcterms:modified xsi:type="dcterms:W3CDTF">2023-06-26T05:31:41Z</dcterms:modified>
</cp:coreProperties>
</file>