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63" r:id="rId3"/>
    <p:sldId id="267" r:id="rId4"/>
    <p:sldId id="268" r:id="rId5"/>
    <p:sldId id="282" r:id="rId6"/>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27AFBEE-8DED-4CE2-80FE-F33624DFBEDA}">
          <p14:sldIdLst>
            <p14:sldId id="257"/>
          </p14:sldIdLst>
        </p14:section>
        <p14:section name="訓練" id="{4F6AFA94-BCF9-4C73-BA88-E23068D3AB36}">
          <p14:sldIdLst>
            <p14:sldId id="263"/>
            <p14:sldId id="267"/>
            <p14:sldId id="268"/>
            <p14:sldId id="28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E5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96" autoAdjust="0"/>
    <p:restoredTop sz="94660"/>
  </p:normalViewPr>
  <p:slideViewPr>
    <p:cSldViewPr snapToGrid="0">
      <p:cViewPr varScale="1">
        <p:scale>
          <a:sx n="81" d="100"/>
          <a:sy n="81" d="100"/>
        </p:scale>
        <p:origin x="696"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51B4A6B8-5ABA-4CE8-9510-A93D2BD9A1ED}" type="datetimeFigureOut">
              <a:rPr kumimoji="1" lang="ja-JP" altLang="en-US" smtClean="0"/>
              <a:t>2024/12/17</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126097AE-0474-422C-8C58-9A34680A451F}" type="slidenum">
              <a:rPr kumimoji="1" lang="ja-JP" altLang="en-US" smtClean="0"/>
              <a:t>‹#›</a:t>
            </a:fld>
            <a:endParaRPr kumimoji="1" lang="ja-JP" altLang="en-US"/>
          </a:p>
        </p:txBody>
      </p:sp>
    </p:spTree>
    <p:extLst>
      <p:ext uri="{BB962C8B-B14F-4D97-AF65-F5344CB8AC3E}">
        <p14:creationId xmlns:p14="http://schemas.microsoft.com/office/powerpoint/2010/main" val="10194348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E53770-26A7-4B5C-B244-5DF75E7FF5A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ADCF0F3-B647-4822-9CBB-A0D1C02DDB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3EB2CEE-93A5-4DC5-8471-518A8C15226A}"/>
              </a:ext>
            </a:extLst>
          </p:cNvPr>
          <p:cNvSpPr>
            <a:spLocks noGrp="1"/>
          </p:cNvSpPr>
          <p:nvPr>
            <p:ph type="dt" sz="half" idx="10"/>
          </p:nvPr>
        </p:nvSpPr>
        <p:spPr/>
        <p:txBody>
          <a:bodyPr/>
          <a:lstStyle/>
          <a:p>
            <a:fld id="{9D62398E-E15E-4B26-ABAE-9E31F95CF075}" type="datetimeFigureOut">
              <a:rPr kumimoji="1" lang="ja-JP" altLang="en-US" smtClean="0"/>
              <a:t>2024/12/17</a:t>
            </a:fld>
            <a:endParaRPr kumimoji="1" lang="ja-JP" altLang="en-US"/>
          </a:p>
        </p:txBody>
      </p:sp>
      <p:sp>
        <p:nvSpPr>
          <p:cNvPr id="5" name="フッター プレースホルダー 4">
            <a:extLst>
              <a:ext uri="{FF2B5EF4-FFF2-40B4-BE49-F238E27FC236}">
                <a16:creationId xmlns:a16="http://schemas.microsoft.com/office/drawing/2014/main" id="{64960140-1A43-41B2-AD76-80DA3AE00F4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230E3D-8F2E-4DE6-A5A9-3E0B4C7F9828}"/>
              </a:ext>
            </a:extLst>
          </p:cNvPr>
          <p:cNvSpPr>
            <a:spLocks noGrp="1"/>
          </p:cNvSpPr>
          <p:nvPr>
            <p:ph type="sldNum" sz="quarter" idx="12"/>
          </p:nvPr>
        </p:nvSpPr>
        <p:spPr/>
        <p:txBody>
          <a:bodyPr/>
          <a:lstStyle/>
          <a:p>
            <a:fld id="{6AC35421-9D92-4F6E-815F-B5685773D5B1}" type="slidenum">
              <a:rPr kumimoji="1" lang="ja-JP" altLang="en-US" smtClean="0"/>
              <a:t>‹#›</a:t>
            </a:fld>
            <a:endParaRPr kumimoji="1" lang="ja-JP" altLang="en-US"/>
          </a:p>
        </p:txBody>
      </p:sp>
    </p:spTree>
    <p:extLst>
      <p:ext uri="{BB962C8B-B14F-4D97-AF65-F5344CB8AC3E}">
        <p14:creationId xmlns:p14="http://schemas.microsoft.com/office/powerpoint/2010/main" val="2516839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86ED0D-9372-463B-B535-74FC4FC397A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61204EB-17FF-4B94-B095-197755B3C47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8285207-A721-4C28-B513-59890B19A7E9}"/>
              </a:ext>
            </a:extLst>
          </p:cNvPr>
          <p:cNvSpPr>
            <a:spLocks noGrp="1"/>
          </p:cNvSpPr>
          <p:nvPr>
            <p:ph type="dt" sz="half" idx="10"/>
          </p:nvPr>
        </p:nvSpPr>
        <p:spPr/>
        <p:txBody>
          <a:bodyPr/>
          <a:lstStyle/>
          <a:p>
            <a:fld id="{9D62398E-E15E-4B26-ABAE-9E31F95CF075}" type="datetimeFigureOut">
              <a:rPr kumimoji="1" lang="ja-JP" altLang="en-US" smtClean="0"/>
              <a:t>2024/12/17</a:t>
            </a:fld>
            <a:endParaRPr kumimoji="1" lang="ja-JP" altLang="en-US"/>
          </a:p>
        </p:txBody>
      </p:sp>
      <p:sp>
        <p:nvSpPr>
          <p:cNvPr id="5" name="フッター プレースホルダー 4">
            <a:extLst>
              <a:ext uri="{FF2B5EF4-FFF2-40B4-BE49-F238E27FC236}">
                <a16:creationId xmlns:a16="http://schemas.microsoft.com/office/drawing/2014/main" id="{33D96361-9A5E-4B73-B89A-5F011289402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617A53-BE09-418A-A9C6-AF462F8C9123}"/>
              </a:ext>
            </a:extLst>
          </p:cNvPr>
          <p:cNvSpPr>
            <a:spLocks noGrp="1"/>
          </p:cNvSpPr>
          <p:nvPr>
            <p:ph type="sldNum" sz="quarter" idx="12"/>
          </p:nvPr>
        </p:nvSpPr>
        <p:spPr/>
        <p:txBody>
          <a:bodyPr/>
          <a:lstStyle/>
          <a:p>
            <a:fld id="{6AC35421-9D92-4F6E-815F-B5685773D5B1}" type="slidenum">
              <a:rPr kumimoji="1" lang="ja-JP" altLang="en-US" smtClean="0"/>
              <a:t>‹#›</a:t>
            </a:fld>
            <a:endParaRPr kumimoji="1" lang="ja-JP" altLang="en-US"/>
          </a:p>
        </p:txBody>
      </p:sp>
    </p:spTree>
    <p:extLst>
      <p:ext uri="{BB962C8B-B14F-4D97-AF65-F5344CB8AC3E}">
        <p14:creationId xmlns:p14="http://schemas.microsoft.com/office/powerpoint/2010/main" val="3656018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AA3D439-D43C-4830-9662-610813FB1AC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5DED171-2CE5-4580-9C6D-46004E79E8A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F35587C-2CE9-4642-AB93-2BF2129C7E49}"/>
              </a:ext>
            </a:extLst>
          </p:cNvPr>
          <p:cNvSpPr>
            <a:spLocks noGrp="1"/>
          </p:cNvSpPr>
          <p:nvPr>
            <p:ph type="dt" sz="half" idx="10"/>
          </p:nvPr>
        </p:nvSpPr>
        <p:spPr/>
        <p:txBody>
          <a:bodyPr/>
          <a:lstStyle/>
          <a:p>
            <a:fld id="{9D62398E-E15E-4B26-ABAE-9E31F95CF075}" type="datetimeFigureOut">
              <a:rPr kumimoji="1" lang="ja-JP" altLang="en-US" smtClean="0"/>
              <a:t>2024/12/17</a:t>
            </a:fld>
            <a:endParaRPr kumimoji="1" lang="ja-JP" altLang="en-US"/>
          </a:p>
        </p:txBody>
      </p:sp>
      <p:sp>
        <p:nvSpPr>
          <p:cNvPr id="5" name="フッター プレースホルダー 4">
            <a:extLst>
              <a:ext uri="{FF2B5EF4-FFF2-40B4-BE49-F238E27FC236}">
                <a16:creationId xmlns:a16="http://schemas.microsoft.com/office/drawing/2014/main" id="{0EA6D507-AAE7-4040-9DC5-7847E4368E5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0CA3A9-DCAB-4A26-807A-A561627D3003}"/>
              </a:ext>
            </a:extLst>
          </p:cNvPr>
          <p:cNvSpPr>
            <a:spLocks noGrp="1"/>
          </p:cNvSpPr>
          <p:nvPr>
            <p:ph type="sldNum" sz="quarter" idx="12"/>
          </p:nvPr>
        </p:nvSpPr>
        <p:spPr/>
        <p:txBody>
          <a:bodyPr/>
          <a:lstStyle/>
          <a:p>
            <a:fld id="{6AC35421-9D92-4F6E-815F-B5685773D5B1}" type="slidenum">
              <a:rPr kumimoji="1" lang="ja-JP" altLang="en-US" smtClean="0"/>
              <a:t>‹#›</a:t>
            </a:fld>
            <a:endParaRPr kumimoji="1" lang="ja-JP" altLang="en-US"/>
          </a:p>
        </p:txBody>
      </p:sp>
    </p:spTree>
    <p:extLst>
      <p:ext uri="{BB962C8B-B14F-4D97-AF65-F5344CB8AC3E}">
        <p14:creationId xmlns:p14="http://schemas.microsoft.com/office/powerpoint/2010/main" val="2529743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EE58AF-3223-48B6-9415-3A42A8B280A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3F85751-1948-4040-AE48-73C523D5016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EA1991F-C973-43A0-94CB-D81B8A860CAE}"/>
              </a:ext>
            </a:extLst>
          </p:cNvPr>
          <p:cNvSpPr>
            <a:spLocks noGrp="1"/>
          </p:cNvSpPr>
          <p:nvPr>
            <p:ph type="dt" sz="half" idx="10"/>
          </p:nvPr>
        </p:nvSpPr>
        <p:spPr/>
        <p:txBody>
          <a:bodyPr/>
          <a:lstStyle/>
          <a:p>
            <a:fld id="{9D62398E-E15E-4B26-ABAE-9E31F95CF075}" type="datetimeFigureOut">
              <a:rPr kumimoji="1" lang="ja-JP" altLang="en-US" smtClean="0"/>
              <a:t>2024/12/17</a:t>
            </a:fld>
            <a:endParaRPr kumimoji="1" lang="ja-JP" altLang="en-US"/>
          </a:p>
        </p:txBody>
      </p:sp>
      <p:sp>
        <p:nvSpPr>
          <p:cNvPr id="5" name="フッター プレースホルダー 4">
            <a:extLst>
              <a:ext uri="{FF2B5EF4-FFF2-40B4-BE49-F238E27FC236}">
                <a16:creationId xmlns:a16="http://schemas.microsoft.com/office/drawing/2014/main" id="{E2DFDDBD-CF5F-400E-9A93-B7F5F88E1B6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B9AE09-675A-4535-AD57-491A0EE722B3}"/>
              </a:ext>
            </a:extLst>
          </p:cNvPr>
          <p:cNvSpPr>
            <a:spLocks noGrp="1"/>
          </p:cNvSpPr>
          <p:nvPr>
            <p:ph type="sldNum" sz="quarter" idx="12"/>
          </p:nvPr>
        </p:nvSpPr>
        <p:spPr/>
        <p:txBody>
          <a:bodyPr/>
          <a:lstStyle/>
          <a:p>
            <a:fld id="{6AC35421-9D92-4F6E-815F-B5685773D5B1}" type="slidenum">
              <a:rPr kumimoji="1" lang="ja-JP" altLang="en-US" smtClean="0"/>
              <a:t>‹#›</a:t>
            </a:fld>
            <a:endParaRPr kumimoji="1" lang="ja-JP" altLang="en-US"/>
          </a:p>
        </p:txBody>
      </p:sp>
    </p:spTree>
    <p:extLst>
      <p:ext uri="{BB962C8B-B14F-4D97-AF65-F5344CB8AC3E}">
        <p14:creationId xmlns:p14="http://schemas.microsoft.com/office/powerpoint/2010/main" val="3210969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815E84-7CD5-4E0E-B3D0-1CC5E628664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0CD3B41-5468-4212-B8AC-D5D89DB131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F30F93E-2DA7-4057-A43D-798708CD8993}"/>
              </a:ext>
            </a:extLst>
          </p:cNvPr>
          <p:cNvSpPr>
            <a:spLocks noGrp="1"/>
          </p:cNvSpPr>
          <p:nvPr>
            <p:ph type="dt" sz="half" idx="10"/>
          </p:nvPr>
        </p:nvSpPr>
        <p:spPr/>
        <p:txBody>
          <a:bodyPr/>
          <a:lstStyle/>
          <a:p>
            <a:fld id="{9D62398E-E15E-4B26-ABAE-9E31F95CF075}" type="datetimeFigureOut">
              <a:rPr kumimoji="1" lang="ja-JP" altLang="en-US" smtClean="0"/>
              <a:t>2024/12/17</a:t>
            </a:fld>
            <a:endParaRPr kumimoji="1" lang="ja-JP" altLang="en-US"/>
          </a:p>
        </p:txBody>
      </p:sp>
      <p:sp>
        <p:nvSpPr>
          <p:cNvPr id="5" name="フッター プレースホルダー 4">
            <a:extLst>
              <a:ext uri="{FF2B5EF4-FFF2-40B4-BE49-F238E27FC236}">
                <a16:creationId xmlns:a16="http://schemas.microsoft.com/office/drawing/2014/main" id="{C0FE8223-3890-4D67-B9E2-E8203E8A2C2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825D87-CCD8-4AF1-853E-3D8878ED9116}"/>
              </a:ext>
            </a:extLst>
          </p:cNvPr>
          <p:cNvSpPr>
            <a:spLocks noGrp="1"/>
          </p:cNvSpPr>
          <p:nvPr>
            <p:ph type="sldNum" sz="quarter" idx="12"/>
          </p:nvPr>
        </p:nvSpPr>
        <p:spPr/>
        <p:txBody>
          <a:bodyPr/>
          <a:lstStyle/>
          <a:p>
            <a:fld id="{6AC35421-9D92-4F6E-815F-B5685773D5B1}" type="slidenum">
              <a:rPr kumimoji="1" lang="ja-JP" altLang="en-US" smtClean="0"/>
              <a:t>‹#›</a:t>
            </a:fld>
            <a:endParaRPr kumimoji="1" lang="ja-JP" altLang="en-US"/>
          </a:p>
        </p:txBody>
      </p:sp>
    </p:spTree>
    <p:extLst>
      <p:ext uri="{BB962C8B-B14F-4D97-AF65-F5344CB8AC3E}">
        <p14:creationId xmlns:p14="http://schemas.microsoft.com/office/powerpoint/2010/main" val="42689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589971-DD29-4E00-9C1E-09BC817DDB6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B4E88E5-C656-45E3-82AE-C0B9C0A35EC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BCE8FF1-BDF1-4C49-8644-E3F2D416DD0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7638161-4322-4F15-AC25-EFEFD02B6B77}"/>
              </a:ext>
            </a:extLst>
          </p:cNvPr>
          <p:cNvSpPr>
            <a:spLocks noGrp="1"/>
          </p:cNvSpPr>
          <p:nvPr>
            <p:ph type="dt" sz="half" idx="10"/>
          </p:nvPr>
        </p:nvSpPr>
        <p:spPr/>
        <p:txBody>
          <a:bodyPr/>
          <a:lstStyle/>
          <a:p>
            <a:fld id="{9D62398E-E15E-4B26-ABAE-9E31F95CF075}" type="datetimeFigureOut">
              <a:rPr kumimoji="1" lang="ja-JP" altLang="en-US" smtClean="0"/>
              <a:t>2024/12/17</a:t>
            </a:fld>
            <a:endParaRPr kumimoji="1" lang="ja-JP" altLang="en-US"/>
          </a:p>
        </p:txBody>
      </p:sp>
      <p:sp>
        <p:nvSpPr>
          <p:cNvPr id="6" name="フッター プレースホルダー 5">
            <a:extLst>
              <a:ext uri="{FF2B5EF4-FFF2-40B4-BE49-F238E27FC236}">
                <a16:creationId xmlns:a16="http://schemas.microsoft.com/office/drawing/2014/main" id="{4CA8AAFC-01C5-4B01-9DF4-462B81D5BEB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9FF9F15-DDB5-4221-9D0A-2F807B3FBBEF}"/>
              </a:ext>
            </a:extLst>
          </p:cNvPr>
          <p:cNvSpPr>
            <a:spLocks noGrp="1"/>
          </p:cNvSpPr>
          <p:nvPr>
            <p:ph type="sldNum" sz="quarter" idx="12"/>
          </p:nvPr>
        </p:nvSpPr>
        <p:spPr/>
        <p:txBody>
          <a:bodyPr/>
          <a:lstStyle/>
          <a:p>
            <a:fld id="{6AC35421-9D92-4F6E-815F-B5685773D5B1}" type="slidenum">
              <a:rPr kumimoji="1" lang="ja-JP" altLang="en-US" smtClean="0"/>
              <a:t>‹#›</a:t>
            </a:fld>
            <a:endParaRPr kumimoji="1" lang="ja-JP" altLang="en-US"/>
          </a:p>
        </p:txBody>
      </p:sp>
    </p:spTree>
    <p:extLst>
      <p:ext uri="{BB962C8B-B14F-4D97-AF65-F5344CB8AC3E}">
        <p14:creationId xmlns:p14="http://schemas.microsoft.com/office/powerpoint/2010/main" val="344285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FA0A69-ED4F-4184-9516-6EB57848169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A3EA67F-8424-4291-AA0D-BB00D28FE3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65AFE4E-E866-49C2-8A79-91FAE59C5A5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1B4C707-7CCC-4123-8782-DC2FE901A5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D6E3496-FD0F-448F-8E89-75165991A65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0D35E51-3FF4-4580-AE14-D1D928D23CC8}"/>
              </a:ext>
            </a:extLst>
          </p:cNvPr>
          <p:cNvSpPr>
            <a:spLocks noGrp="1"/>
          </p:cNvSpPr>
          <p:nvPr>
            <p:ph type="dt" sz="half" idx="10"/>
          </p:nvPr>
        </p:nvSpPr>
        <p:spPr/>
        <p:txBody>
          <a:bodyPr/>
          <a:lstStyle/>
          <a:p>
            <a:fld id="{9D62398E-E15E-4B26-ABAE-9E31F95CF075}" type="datetimeFigureOut">
              <a:rPr kumimoji="1" lang="ja-JP" altLang="en-US" smtClean="0"/>
              <a:t>2024/12/17</a:t>
            </a:fld>
            <a:endParaRPr kumimoji="1" lang="ja-JP" altLang="en-US"/>
          </a:p>
        </p:txBody>
      </p:sp>
      <p:sp>
        <p:nvSpPr>
          <p:cNvPr id="8" name="フッター プレースホルダー 7">
            <a:extLst>
              <a:ext uri="{FF2B5EF4-FFF2-40B4-BE49-F238E27FC236}">
                <a16:creationId xmlns:a16="http://schemas.microsoft.com/office/drawing/2014/main" id="{0A2544E8-7644-47F2-A6DD-6E76E3DE64F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611C0F0-AA73-41D3-949F-819A35973EE6}"/>
              </a:ext>
            </a:extLst>
          </p:cNvPr>
          <p:cNvSpPr>
            <a:spLocks noGrp="1"/>
          </p:cNvSpPr>
          <p:nvPr>
            <p:ph type="sldNum" sz="quarter" idx="12"/>
          </p:nvPr>
        </p:nvSpPr>
        <p:spPr/>
        <p:txBody>
          <a:bodyPr/>
          <a:lstStyle/>
          <a:p>
            <a:fld id="{6AC35421-9D92-4F6E-815F-B5685773D5B1}" type="slidenum">
              <a:rPr kumimoji="1" lang="ja-JP" altLang="en-US" smtClean="0"/>
              <a:t>‹#›</a:t>
            </a:fld>
            <a:endParaRPr kumimoji="1" lang="ja-JP" altLang="en-US"/>
          </a:p>
        </p:txBody>
      </p:sp>
    </p:spTree>
    <p:extLst>
      <p:ext uri="{BB962C8B-B14F-4D97-AF65-F5344CB8AC3E}">
        <p14:creationId xmlns:p14="http://schemas.microsoft.com/office/powerpoint/2010/main" val="2854104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3F26EA-7164-4170-AC7E-91FA663FA21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1FCE28E-BCBD-49FE-AEC1-1B95B1159FF1}"/>
              </a:ext>
            </a:extLst>
          </p:cNvPr>
          <p:cNvSpPr>
            <a:spLocks noGrp="1"/>
          </p:cNvSpPr>
          <p:nvPr>
            <p:ph type="dt" sz="half" idx="10"/>
          </p:nvPr>
        </p:nvSpPr>
        <p:spPr/>
        <p:txBody>
          <a:bodyPr/>
          <a:lstStyle/>
          <a:p>
            <a:fld id="{9D62398E-E15E-4B26-ABAE-9E31F95CF075}" type="datetimeFigureOut">
              <a:rPr kumimoji="1" lang="ja-JP" altLang="en-US" smtClean="0"/>
              <a:t>2024/12/17</a:t>
            </a:fld>
            <a:endParaRPr kumimoji="1" lang="ja-JP" altLang="en-US"/>
          </a:p>
        </p:txBody>
      </p:sp>
      <p:sp>
        <p:nvSpPr>
          <p:cNvPr id="4" name="フッター プレースホルダー 3">
            <a:extLst>
              <a:ext uri="{FF2B5EF4-FFF2-40B4-BE49-F238E27FC236}">
                <a16:creationId xmlns:a16="http://schemas.microsoft.com/office/drawing/2014/main" id="{B6337EB1-9425-4A93-9271-94BFD40206F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910835A-DF93-45AC-A166-3969A4C86CED}"/>
              </a:ext>
            </a:extLst>
          </p:cNvPr>
          <p:cNvSpPr>
            <a:spLocks noGrp="1"/>
          </p:cNvSpPr>
          <p:nvPr>
            <p:ph type="sldNum" sz="quarter" idx="12"/>
          </p:nvPr>
        </p:nvSpPr>
        <p:spPr/>
        <p:txBody>
          <a:bodyPr/>
          <a:lstStyle/>
          <a:p>
            <a:fld id="{6AC35421-9D92-4F6E-815F-B5685773D5B1}" type="slidenum">
              <a:rPr kumimoji="1" lang="ja-JP" altLang="en-US" smtClean="0"/>
              <a:t>‹#›</a:t>
            </a:fld>
            <a:endParaRPr kumimoji="1" lang="ja-JP" altLang="en-US"/>
          </a:p>
        </p:txBody>
      </p:sp>
    </p:spTree>
    <p:extLst>
      <p:ext uri="{BB962C8B-B14F-4D97-AF65-F5344CB8AC3E}">
        <p14:creationId xmlns:p14="http://schemas.microsoft.com/office/powerpoint/2010/main" val="1820839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2D90972-C0A5-4625-8840-63BECB456487}"/>
              </a:ext>
            </a:extLst>
          </p:cNvPr>
          <p:cNvSpPr>
            <a:spLocks noGrp="1"/>
          </p:cNvSpPr>
          <p:nvPr>
            <p:ph type="dt" sz="half" idx="10"/>
          </p:nvPr>
        </p:nvSpPr>
        <p:spPr/>
        <p:txBody>
          <a:bodyPr/>
          <a:lstStyle/>
          <a:p>
            <a:fld id="{9D62398E-E15E-4B26-ABAE-9E31F95CF075}" type="datetimeFigureOut">
              <a:rPr kumimoji="1" lang="ja-JP" altLang="en-US" smtClean="0"/>
              <a:t>2024/12/17</a:t>
            </a:fld>
            <a:endParaRPr kumimoji="1" lang="ja-JP" altLang="en-US"/>
          </a:p>
        </p:txBody>
      </p:sp>
      <p:sp>
        <p:nvSpPr>
          <p:cNvPr id="3" name="フッター プレースホルダー 2">
            <a:extLst>
              <a:ext uri="{FF2B5EF4-FFF2-40B4-BE49-F238E27FC236}">
                <a16:creationId xmlns:a16="http://schemas.microsoft.com/office/drawing/2014/main" id="{EA80179C-61B3-42D8-9CC3-9956A76173C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AD7EB21-E92E-4BD5-A5B0-00A986C6A898}"/>
              </a:ext>
            </a:extLst>
          </p:cNvPr>
          <p:cNvSpPr>
            <a:spLocks noGrp="1"/>
          </p:cNvSpPr>
          <p:nvPr>
            <p:ph type="sldNum" sz="quarter" idx="12"/>
          </p:nvPr>
        </p:nvSpPr>
        <p:spPr/>
        <p:txBody>
          <a:bodyPr/>
          <a:lstStyle/>
          <a:p>
            <a:fld id="{6AC35421-9D92-4F6E-815F-B5685773D5B1}" type="slidenum">
              <a:rPr kumimoji="1" lang="ja-JP" altLang="en-US" smtClean="0"/>
              <a:t>‹#›</a:t>
            </a:fld>
            <a:endParaRPr kumimoji="1" lang="ja-JP" altLang="en-US"/>
          </a:p>
        </p:txBody>
      </p:sp>
    </p:spTree>
    <p:extLst>
      <p:ext uri="{BB962C8B-B14F-4D97-AF65-F5344CB8AC3E}">
        <p14:creationId xmlns:p14="http://schemas.microsoft.com/office/powerpoint/2010/main" val="1646418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65959F-319F-45D1-8D63-00155CA4897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2731A1-89A2-4E30-BC3E-1660EE08AA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CE31A4E-91C5-4031-A1C9-7EB62207F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FC0D43B-38C8-4AB7-8EC8-FBDF741E575D}"/>
              </a:ext>
            </a:extLst>
          </p:cNvPr>
          <p:cNvSpPr>
            <a:spLocks noGrp="1"/>
          </p:cNvSpPr>
          <p:nvPr>
            <p:ph type="dt" sz="half" idx="10"/>
          </p:nvPr>
        </p:nvSpPr>
        <p:spPr/>
        <p:txBody>
          <a:bodyPr/>
          <a:lstStyle/>
          <a:p>
            <a:fld id="{9D62398E-E15E-4B26-ABAE-9E31F95CF075}" type="datetimeFigureOut">
              <a:rPr kumimoji="1" lang="ja-JP" altLang="en-US" smtClean="0"/>
              <a:t>2024/12/17</a:t>
            </a:fld>
            <a:endParaRPr kumimoji="1" lang="ja-JP" altLang="en-US"/>
          </a:p>
        </p:txBody>
      </p:sp>
      <p:sp>
        <p:nvSpPr>
          <p:cNvPr id="6" name="フッター プレースホルダー 5">
            <a:extLst>
              <a:ext uri="{FF2B5EF4-FFF2-40B4-BE49-F238E27FC236}">
                <a16:creationId xmlns:a16="http://schemas.microsoft.com/office/drawing/2014/main" id="{4C47B111-EDA8-422A-9F46-1A5FD2FF015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AE22E0D-4CDA-4D78-8241-34232390CCEE}"/>
              </a:ext>
            </a:extLst>
          </p:cNvPr>
          <p:cNvSpPr>
            <a:spLocks noGrp="1"/>
          </p:cNvSpPr>
          <p:nvPr>
            <p:ph type="sldNum" sz="quarter" idx="12"/>
          </p:nvPr>
        </p:nvSpPr>
        <p:spPr/>
        <p:txBody>
          <a:bodyPr/>
          <a:lstStyle/>
          <a:p>
            <a:fld id="{6AC35421-9D92-4F6E-815F-B5685773D5B1}" type="slidenum">
              <a:rPr kumimoji="1" lang="ja-JP" altLang="en-US" smtClean="0"/>
              <a:t>‹#›</a:t>
            </a:fld>
            <a:endParaRPr kumimoji="1" lang="ja-JP" altLang="en-US"/>
          </a:p>
        </p:txBody>
      </p:sp>
    </p:spTree>
    <p:extLst>
      <p:ext uri="{BB962C8B-B14F-4D97-AF65-F5344CB8AC3E}">
        <p14:creationId xmlns:p14="http://schemas.microsoft.com/office/powerpoint/2010/main" val="4197599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2820DA-5301-40B9-97B0-FD3E7F56B6B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655A061-6D7B-41E5-867C-1F7890E57C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A531E85-FD71-408C-A22A-F545884DBC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1F22765-F869-45B0-B21C-45979794A0DF}"/>
              </a:ext>
            </a:extLst>
          </p:cNvPr>
          <p:cNvSpPr>
            <a:spLocks noGrp="1"/>
          </p:cNvSpPr>
          <p:nvPr>
            <p:ph type="dt" sz="half" idx="10"/>
          </p:nvPr>
        </p:nvSpPr>
        <p:spPr/>
        <p:txBody>
          <a:bodyPr/>
          <a:lstStyle/>
          <a:p>
            <a:fld id="{9D62398E-E15E-4B26-ABAE-9E31F95CF075}" type="datetimeFigureOut">
              <a:rPr kumimoji="1" lang="ja-JP" altLang="en-US" smtClean="0"/>
              <a:t>2024/12/17</a:t>
            </a:fld>
            <a:endParaRPr kumimoji="1" lang="ja-JP" altLang="en-US"/>
          </a:p>
        </p:txBody>
      </p:sp>
      <p:sp>
        <p:nvSpPr>
          <p:cNvPr id="6" name="フッター プレースホルダー 5">
            <a:extLst>
              <a:ext uri="{FF2B5EF4-FFF2-40B4-BE49-F238E27FC236}">
                <a16:creationId xmlns:a16="http://schemas.microsoft.com/office/drawing/2014/main" id="{6AAD838D-20F5-4381-B3C6-37548AED61F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BCCC257-DE94-4E1F-ADDF-758EF8380D75}"/>
              </a:ext>
            </a:extLst>
          </p:cNvPr>
          <p:cNvSpPr>
            <a:spLocks noGrp="1"/>
          </p:cNvSpPr>
          <p:nvPr>
            <p:ph type="sldNum" sz="quarter" idx="12"/>
          </p:nvPr>
        </p:nvSpPr>
        <p:spPr/>
        <p:txBody>
          <a:bodyPr/>
          <a:lstStyle/>
          <a:p>
            <a:fld id="{6AC35421-9D92-4F6E-815F-B5685773D5B1}" type="slidenum">
              <a:rPr kumimoji="1" lang="ja-JP" altLang="en-US" smtClean="0"/>
              <a:t>‹#›</a:t>
            </a:fld>
            <a:endParaRPr kumimoji="1" lang="ja-JP" altLang="en-US"/>
          </a:p>
        </p:txBody>
      </p:sp>
    </p:spTree>
    <p:extLst>
      <p:ext uri="{BB962C8B-B14F-4D97-AF65-F5344CB8AC3E}">
        <p14:creationId xmlns:p14="http://schemas.microsoft.com/office/powerpoint/2010/main" val="397000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11BFB24-2D08-46C0-8042-8E252125E8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F965EA5-CA04-4C72-9646-AD4B7300A7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7E0579E-88B5-44A5-AE7B-FAADA9481C25}"/>
              </a:ext>
            </a:extLst>
          </p:cNvPr>
          <p:cNvSpPr>
            <a:spLocks noGrp="1"/>
          </p:cNvSpPr>
          <p:nvPr>
            <p:ph type="dt" sz="half" idx="2"/>
          </p:nvPr>
        </p:nvSpPr>
        <p:spPr>
          <a:xfrm>
            <a:off x="838200" y="6496173"/>
            <a:ext cx="2743200" cy="228600"/>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dirty="0"/>
          </a:p>
        </p:txBody>
      </p:sp>
      <p:sp>
        <p:nvSpPr>
          <p:cNvPr id="5" name="フッター プレースホルダー 4">
            <a:extLst>
              <a:ext uri="{FF2B5EF4-FFF2-40B4-BE49-F238E27FC236}">
                <a16:creationId xmlns:a16="http://schemas.microsoft.com/office/drawing/2014/main" id="{D15C57E7-E368-4B6C-A1C0-1409EDA211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F315977-1CD2-42C1-BB31-AEC5D58A82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35421-9D92-4F6E-815F-B5685773D5B1}" type="slidenum">
              <a:rPr kumimoji="1" lang="ja-JP" altLang="en-US" smtClean="0"/>
              <a:t>‹#›</a:t>
            </a:fld>
            <a:endParaRPr kumimoji="1" lang="ja-JP" altLang="en-US"/>
          </a:p>
        </p:txBody>
      </p:sp>
      <p:pic>
        <p:nvPicPr>
          <p:cNvPr id="7" name="図 6">
            <a:extLst>
              <a:ext uri="{FF2B5EF4-FFF2-40B4-BE49-F238E27FC236}">
                <a16:creationId xmlns:a16="http://schemas.microsoft.com/office/drawing/2014/main" id="{08D7A435-F3B3-44D4-A4AD-9E86227E37FD}"/>
              </a:ext>
            </a:extLst>
          </p:cNvPr>
          <p:cNvPicPr>
            <a:picLocks noChangeAspect="1"/>
          </p:cNvPicPr>
          <p:nvPr userDrawn="1"/>
        </p:nvPicPr>
        <p:blipFill rotWithShape="1">
          <a:blip r:embed="rId13"/>
          <a:srcRect r="56000" b="4167"/>
          <a:stretch/>
        </p:blipFill>
        <p:spPr>
          <a:xfrm>
            <a:off x="13303" y="6592180"/>
            <a:ext cx="523783" cy="228163"/>
          </a:xfrm>
          <a:prstGeom prst="rect">
            <a:avLst/>
          </a:prstGeom>
        </p:spPr>
      </p:pic>
      <p:sp>
        <p:nvSpPr>
          <p:cNvPr id="8" name="テキスト ボックス 7">
            <a:extLst>
              <a:ext uri="{FF2B5EF4-FFF2-40B4-BE49-F238E27FC236}">
                <a16:creationId xmlns:a16="http://schemas.microsoft.com/office/drawing/2014/main" id="{0174F22D-638B-4475-A887-888CCA7F856C}"/>
              </a:ext>
            </a:extLst>
          </p:cNvPr>
          <p:cNvSpPr txBox="1"/>
          <p:nvPr userDrawn="1"/>
        </p:nvSpPr>
        <p:spPr>
          <a:xfrm>
            <a:off x="452747" y="6547064"/>
            <a:ext cx="1620957" cy="307777"/>
          </a:xfrm>
          <a:prstGeom prst="rect">
            <a:avLst/>
          </a:prstGeom>
          <a:noFill/>
        </p:spPr>
        <p:txBody>
          <a:bodyPr wrap="none" rtlCol="0">
            <a:spAutoFit/>
          </a:bodyPr>
          <a:lstStyle/>
          <a:p>
            <a:r>
              <a:rPr kumimoji="1" lang="ja-JP" altLang="en-US" sz="1400" dirty="0">
                <a:solidFill>
                  <a:schemeClr val="bg1">
                    <a:lumMod val="50000"/>
                  </a:schemeClr>
                </a:solidFill>
              </a:rPr>
              <a:t>長崎県西彼保健所</a:t>
            </a:r>
          </a:p>
        </p:txBody>
      </p:sp>
    </p:spTree>
    <p:extLst>
      <p:ext uri="{BB962C8B-B14F-4D97-AF65-F5344CB8AC3E}">
        <p14:creationId xmlns:p14="http://schemas.microsoft.com/office/powerpoint/2010/main" val="1926215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9B4E30B-6ED8-48BB-9220-C9BA8CB91C5E}"/>
              </a:ext>
            </a:extLst>
          </p:cNvPr>
          <p:cNvSpPr>
            <a:spLocks noGrp="1"/>
          </p:cNvSpPr>
          <p:nvPr>
            <p:ph type="ctrTitle"/>
          </p:nvPr>
        </p:nvSpPr>
        <p:spPr>
          <a:xfrm>
            <a:off x="1030664" y="466365"/>
            <a:ext cx="10130672" cy="2387600"/>
          </a:xfrm>
        </p:spPr>
        <p:txBody>
          <a:bodyPr>
            <a:normAutofit fontScale="90000"/>
          </a:bodyPr>
          <a:lstStyle/>
          <a:p>
            <a:r>
              <a:rPr lang="ja-JP" altLang="en-US" dirty="0"/>
              <a:t>介護施設と医療機関の連携強化</a:t>
            </a:r>
            <a:br>
              <a:rPr lang="en-US" altLang="ja-JP" dirty="0"/>
            </a:br>
            <a:r>
              <a:rPr lang="ja-JP" altLang="en-US" dirty="0"/>
              <a:t>感染症発生時の対応訓練</a:t>
            </a:r>
            <a:br>
              <a:rPr lang="en-US" altLang="ja-JP" dirty="0"/>
            </a:br>
            <a:r>
              <a:rPr lang="ja-JP" altLang="en-US" dirty="0"/>
              <a:t>（机上訓練）</a:t>
            </a:r>
          </a:p>
        </p:txBody>
      </p:sp>
      <p:sp>
        <p:nvSpPr>
          <p:cNvPr id="5" name="字幕 4">
            <a:extLst>
              <a:ext uri="{FF2B5EF4-FFF2-40B4-BE49-F238E27FC236}">
                <a16:creationId xmlns:a16="http://schemas.microsoft.com/office/drawing/2014/main" id="{74D2BCBB-CB80-4198-BCCB-9D2D694812A3}"/>
              </a:ext>
            </a:extLst>
          </p:cNvPr>
          <p:cNvSpPr>
            <a:spLocks noGrp="1"/>
          </p:cNvSpPr>
          <p:nvPr>
            <p:ph type="subTitle" idx="1"/>
          </p:nvPr>
        </p:nvSpPr>
        <p:spPr>
          <a:xfrm>
            <a:off x="1524000" y="4836951"/>
            <a:ext cx="9144000" cy="1655762"/>
          </a:xfrm>
        </p:spPr>
        <p:txBody>
          <a:bodyPr/>
          <a:lstStyle/>
          <a:p>
            <a:r>
              <a:rPr lang="en-US" altLang="ja-JP" dirty="0"/>
              <a:t>2024</a:t>
            </a:r>
            <a:r>
              <a:rPr lang="ja-JP" altLang="en-US" dirty="0"/>
              <a:t>年</a:t>
            </a:r>
            <a:r>
              <a:rPr lang="en-US" altLang="ja-JP" dirty="0"/>
              <a:t>12</a:t>
            </a:r>
            <a:r>
              <a:rPr lang="ja-JP" altLang="en-US" dirty="0"/>
              <a:t>月８日（日）</a:t>
            </a:r>
            <a:endParaRPr lang="en-US" altLang="ja-JP" dirty="0"/>
          </a:p>
          <a:p>
            <a:r>
              <a:rPr lang="en-US" altLang="ja-JP" dirty="0"/>
              <a:t>13:00</a:t>
            </a:r>
            <a:r>
              <a:rPr lang="ja-JP" altLang="en-US" dirty="0"/>
              <a:t>～</a:t>
            </a:r>
            <a:r>
              <a:rPr lang="en-US" altLang="ja-JP" dirty="0"/>
              <a:t>17:00</a:t>
            </a:r>
          </a:p>
          <a:p>
            <a:r>
              <a:rPr lang="ja-JP" altLang="en-US" dirty="0"/>
              <a:t>長崎県立大学シーボルト校</a:t>
            </a:r>
          </a:p>
        </p:txBody>
      </p:sp>
      <p:sp>
        <p:nvSpPr>
          <p:cNvPr id="2" name="テキスト ボックス 1">
            <a:extLst>
              <a:ext uri="{FF2B5EF4-FFF2-40B4-BE49-F238E27FC236}">
                <a16:creationId xmlns:a16="http://schemas.microsoft.com/office/drawing/2014/main" id="{947BFA6E-2F50-37AE-94CC-58D4CE09D118}"/>
              </a:ext>
            </a:extLst>
          </p:cNvPr>
          <p:cNvSpPr txBox="1"/>
          <p:nvPr/>
        </p:nvSpPr>
        <p:spPr>
          <a:xfrm>
            <a:off x="3464515" y="3291460"/>
            <a:ext cx="5262979" cy="1107996"/>
          </a:xfrm>
          <a:prstGeom prst="rect">
            <a:avLst/>
          </a:prstGeom>
          <a:noFill/>
          <a:ln w="38100">
            <a:solidFill>
              <a:schemeClr val="tx1"/>
            </a:solidFill>
          </a:ln>
        </p:spPr>
        <p:txBody>
          <a:bodyPr wrap="none" rtlCol="0">
            <a:spAutoFit/>
          </a:bodyPr>
          <a:lstStyle/>
          <a:p>
            <a:pPr algn="ctr"/>
            <a:r>
              <a:rPr kumimoji="1" lang="ja-JP" altLang="en-US" sz="6600" b="1" dirty="0"/>
              <a:t>当日配布資料</a:t>
            </a:r>
          </a:p>
        </p:txBody>
      </p:sp>
    </p:spTree>
    <p:extLst>
      <p:ext uri="{BB962C8B-B14F-4D97-AF65-F5344CB8AC3E}">
        <p14:creationId xmlns:p14="http://schemas.microsoft.com/office/powerpoint/2010/main" val="2281693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F0FE16F-4062-4464-A2D5-BF0C80A82DF2}"/>
              </a:ext>
            </a:extLst>
          </p:cNvPr>
          <p:cNvSpPr>
            <a:spLocks noGrp="1"/>
          </p:cNvSpPr>
          <p:nvPr>
            <p:ph idx="1"/>
          </p:nvPr>
        </p:nvSpPr>
        <p:spPr>
          <a:xfrm>
            <a:off x="95839" y="798373"/>
            <a:ext cx="12000322" cy="4204354"/>
          </a:xfrm>
          <a:solidFill>
            <a:schemeClr val="accent4">
              <a:lumMod val="20000"/>
              <a:lumOff val="80000"/>
            </a:schemeClr>
          </a:solidFill>
          <a:ln>
            <a:noFill/>
          </a:ln>
        </p:spPr>
        <p:txBody>
          <a:bodyPr>
            <a:normAutofit fontScale="92500"/>
          </a:bodyPr>
          <a:lstStyle/>
          <a:p>
            <a:pPr marL="0" indent="0">
              <a:lnSpc>
                <a:spcPct val="100000"/>
              </a:lnSpc>
              <a:spcBef>
                <a:spcPts val="0"/>
              </a:spcBef>
              <a:buNone/>
            </a:pPr>
            <a:r>
              <a:rPr lang="ja-JP" altLang="en-US" sz="2400" b="1" dirty="0"/>
              <a:t>今日は、</a:t>
            </a:r>
            <a:r>
              <a:rPr lang="en-US" altLang="ja-JP" sz="2400" b="1" dirty="0"/>
              <a:t>12</a:t>
            </a:r>
            <a:r>
              <a:rPr lang="ja-JP" altLang="en-US" sz="2400" b="1" dirty="0"/>
              <a:t>月６日（金）です。</a:t>
            </a:r>
            <a:endParaRPr lang="en-US" altLang="ja-JP" sz="2400" b="1" dirty="0"/>
          </a:p>
          <a:p>
            <a:pPr marL="0" indent="0">
              <a:lnSpc>
                <a:spcPct val="120000"/>
              </a:lnSpc>
              <a:buNone/>
            </a:pPr>
            <a:r>
              <a:rPr lang="ja-JP" altLang="en-US" sz="2400" b="1" dirty="0"/>
              <a:t>８：００　　　 入所者の</a:t>
            </a:r>
            <a:r>
              <a:rPr lang="en-US" altLang="ja-JP" sz="2400" b="1" dirty="0"/>
              <a:t>A</a:t>
            </a:r>
            <a:r>
              <a:rPr lang="ja-JP" altLang="en-US" sz="2400" b="1" dirty="0"/>
              <a:t>さんは、朝から元気がありませんでした（体温</a:t>
            </a:r>
            <a:r>
              <a:rPr lang="en-US" altLang="ja-JP" sz="2400" b="1" dirty="0"/>
              <a:t>37.0</a:t>
            </a:r>
            <a:r>
              <a:rPr lang="ja-JP" altLang="en-US" sz="2400" b="1" dirty="0"/>
              <a:t>℃）。</a:t>
            </a:r>
            <a:endParaRPr lang="en-US" altLang="ja-JP" sz="2400" b="1" dirty="0"/>
          </a:p>
          <a:p>
            <a:pPr marL="0" indent="0">
              <a:lnSpc>
                <a:spcPct val="120000"/>
              </a:lnSpc>
              <a:buNone/>
            </a:pPr>
            <a:r>
              <a:rPr lang="en-US" altLang="ja-JP" sz="2400" b="1" dirty="0"/>
              <a:t>1</a:t>
            </a:r>
            <a:r>
              <a:rPr lang="ja-JP" altLang="en-US" sz="2400" b="1" dirty="0"/>
              <a:t>３</a:t>
            </a:r>
            <a:r>
              <a:rPr lang="en-US" altLang="ja-JP" sz="2400" b="1" dirty="0"/>
              <a:t>:00</a:t>
            </a:r>
            <a:r>
              <a:rPr lang="ja-JP" altLang="en-US" sz="2400" b="1" dirty="0"/>
              <a:t>　　　</a:t>
            </a:r>
            <a:r>
              <a:rPr lang="en-US" altLang="ja-JP" sz="2400" b="1" dirty="0"/>
              <a:t>A</a:t>
            </a:r>
            <a:r>
              <a:rPr lang="ja-JP" altLang="en-US" sz="2400" b="1" dirty="0"/>
              <a:t>さんは、いつもはレクリエーション等に活発に参加しますが、この日は居室で横に</a:t>
            </a:r>
            <a:endParaRPr lang="en-US" altLang="ja-JP" sz="2400" b="1" dirty="0"/>
          </a:p>
          <a:p>
            <a:pPr marL="0" indent="0">
              <a:lnSpc>
                <a:spcPct val="120000"/>
              </a:lnSpc>
              <a:buNone/>
            </a:pPr>
            <a:r>
              <a:rPr lang="ja-JP" altLang="en-US" sz="2400" b="1" dirty="0"/>
              <a:t>　　　　　　　　なっていました。</a:t>
            </a:r>
            <a:endParaRPr lang="en-US" altLang="ja-JP" sz="2400" b="1" dirty="0"/>
          </a:p>
          <a:p>
            <a:pPr marL="0" indent="0">
              <a:lnSpc>
                <a:spcPct val="120000"/>
              </a:lnSpc>
              <a:buNone/>
            </a:pPr>
            <a:r>
              <a:rPr lang="ja-JP" altLang="en-US" sz="2400" b="1" dirty="0"/>
              <a:t>１８：００　   夕食は、</a:t>
            </a:r>
            <a:r>
              <a:rPr lang="en-US" altLang="ja-JP" sz="2400" b="1" dirty="0"/>
              <a:t>A</a:t>
            </a:r>
            <a:r>
              <a:rPr lang="ja-JP" altLang="en-US" sz="2400" b="1" dirty="0"/>
              <a:t>さんの希望で、食堂で食べました。</a:t>
            </a:r>
            <a:endParaRPr lang="en-US" altLang="ja-JP" sz="2400" b="1" dirty="0"/>
          </a:p>
          <a:p>
            <a:pPr marL="0" indent="0">
              <a:lnSpc>
                <a:spcPct val="120000"/>
              </a:lnSpc>
              <a:buNone/>
            </a:pPr>
            <a:r>
              <a:rPr lang="ja-JP" altLang="en-US" sz="2400" b="1" dirty="0"/>
              <a:t>２０：００　   </a:t>
            </a:r>
            <a:r>
              <a:rPr lang="en-US" altLang="ja-JP" sz="2400" b="1" dirty="0"/>
              <a:t>A</a:t>
            </a:r>
            <a:r>
              <a:rPr lang="ja-JP" altLang="en-US" sz="2400" b="1" dirty="0"/>
              <a:t>さんはすごくきつそうにしており、咳も出ています。体温は、</a:t>
            </a:r>
            <a:r>
              <a:rPr lang="en-US" altLang="ja-JP" sz="2400" b="1" dirty="0"/>
              <a:t>40</a:t>
            </a:r>
            <a:r>
              <a:rPr lang="ja-JP" altLang="en-US" sz="2400" b="1" dirty="0"/>
              <a:t>℃の高熱でした。</a:t>
            </a:r>
            <a:endParaRPr lang="en-US" altLang="ja-JP" sz="2400" b="1" dirty="0"/>
          </a:p>
          <a:p>
            <a:pPr marL="0" indent="0">
              <a:lnSpc>
                <a:spcPct val="120000"/>
              </a:lnSpc>
              <a:buNone/>
            </a:pPr>
            <a:r>
              <a:rPr lang="ja-JP" altLang="en-US" sz="2400" b="1" dirty="0"/>
              <a:t>２２：００　   </a:t>
            </a:r>
            <a:r>
              <a:rPr lang="en-US" altLang="ja-JP" sz="2400" b="1" dirty="0"/>
              <a:t>A</a:t>
            </a:r>
            <a:r>
              <a:rPr lang="ja-JP" altLang="en-US" sz="2400" b="1" dirty="0"/>
              <a:t>さんの同室者である</a:t>
            </a:r>
            <a:r>
              <a:rPr lang="en-US" altLang="ja-JP" sz="2400" b="1" dirty="0"/>
              <a:t>B</a:t>
            </a:r>
            <a:r>
              <a:rPr lang="ja-JP" altLang="en-US" sz="2400" b="1" dirty="0"/>
              <a:t>さんと別居室の</a:t>
            </a:r>
            <a:r>
              <a:rPr lang="en-US" altLang="ja-JP" sz="2400" b="1" dirty="0"/>
              <a:t>C</a:t>
            </a:r>
            <a:r>
              <a:rPr lang="ja-JP" altLang="en-US" sz="2400" b="1" dirty="0"/>
              <a:t>さんが体調不良を訴え、発熱、咳、のどの</a:t>
            </a:r>
            <a:endParaRPr lang="en-US" altLang="ja-JP" sz="2400" b="1" dirty="0"/>
          </a:p>
          <a:p>
            <a:pPr marL="0" indent="0">
              <a:lnSpc>
                <a:spcPct val="120000"/>
              </a:lnSpc>
              <a:buNone/>
            </a:pPr>
            <a:r>
              <a:rPr lang="en-US" altLang="ja-JP" sz="2400" b="1" dirty="0"/>
              <a:t>                </a:t>
            </a:r>
            <a:r>
              <a:rPr lang="ja-JP" altLang="en-US" sz="2400" b="1" dirty="0"/>
              <a:t>痛みがあることがわかりました。介護職員は、報告をしようと考えています。</a:t>
            </a:r>
            <a:endParaRPr lang="en-US" altLang="ja-JP" sz="2400" b="1" dirty="0"/>
          </a:p>
        </p:txBody>
      </p:sp>
      <p:sp>
        <p:nvSpPr>
          <p:cNvPr id="6" name="コンテンツ プレースホルダー 2">
            <a:extLst>
              <a:ext uri="{FF2B5EF4-FFF2-40B4-BE49-F238E27FC236}">
                <a16:creationId xmlns:a16="http://schemas.microsoft.com/office/drawing/2014/main" id="{66C3CCDA-CB40-402C-BDB3-A58CE642A7DB}"/>
              </a:ext>
            </a:extLst>
          </p:cNvPr>
          <p:cNvSpPr txBox="1">
            <a:spLocks/>
          </p:cNvSpPr>
          <p:nvPr/>
        </p:nvSpPr>
        <p:spPr>
          <a:xfrm>
            <a:off x="1" y="5002727"/>
            <a:ext cx="12191999" cy="15793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buNone/>
            </a:pPr>
            <a:r>
              <a:rPr lang="ja-JP" altLang="en-US" sz="1600" dirty="0"/>
              <a:t>＜補足情報＞</a:t>
            </a:r>
            <a:endParaRPr lang="en-US" altLang="ja-JP" sz="1600" dirty="0"/>
          </a:p>
          <a:p>
            <a:pPr>
              <a:lnSpc>
                <a:spcPct val="100000"/>
              </a:lnSpc>
              <a:spcBef>
                <a:spcPts val="0"/>
              </a:spcBef>
            </a:pPr>
            <a:r>
              <a:rPr lang="en-US" altLang="ja-JP" sz="1600" dirty="0"/>
              <a:t>A</a:t>
            </a:r>
            <a:r>
              <a:rPr lang="ja-JP" altLang="en-US" sz="1600" dirty="0"/>
              <a:t>さんは、４人部屋ｋ号室を利用しています （配置図１）。</a:t>
            </a:r>
            <a:endParaRPr lang="en-US" altLang="ja-JP" sz="1600" dirty="0"/>
          </a:p>
          <a:p>
            <a:pPr>
              <a:lnSpc>
                <a:spcPct val="100000"/>
              </a:lnSpc>
              <a:spcBef>
                <a:spcPts val="0"/>
              </a:spcBef>
            </a:pPr>
            <a:r>
              <a:rPr lang="ja-JP" altLang="en-US" sz="1600" dirty="0"/>
              <a:t>嘱託医は学会参加でしばらく不在されています（電話はつながります）。</a:t>
            </a:r>
            <a:endParaRPr lang="en-US" altLang="ja-JP" sz="1600" dirty="0"/>
          </a:p>
          <a:p>
            <a:pPr>
              <a:lnSpc>
                <a:spcPct val="100000"/>
              </a:lnSpc>
              <a:spcBef>
                <a:spcPts val="0"/>
              </a:spcBef>
            </a:pPr>
            <a:r>
              <a:rPr lang="ja-JP" altLang="en-US" sz="1600" dirty="0"/>
              <a:t>協力医療機関は、</a:t>
            </a:r>
            <a:r>
              <a:rPr lang="en-US" altLang="ja-JP" sz="1600" dirty="0"/>
              <a:t>Y</a:t>
            </a:r>
            <a:r>
              <a:rPr lang="ja-JP" altLang="en-US" sz="1600" dirty="0"/>
              <a:t>クリニックです。診療時間は、</a:t>
            </a:r>
            <a:r>
              <a:rPr lang="en-US" altLang="ja-JP" sz="1600" dirty="0"/>
              <a:t>9</a:t>
            </a:r>
            <a:r>
              <a:rPr lang="ja-JP" altLang="en-US" sz="1600" dirty="0"/>
              <a:t>時～</a:t>
            </a:r>
            <a:r>
              <a:rPr lang="en-US" altLang="ja-JP" sz="1600" dirty="0"/>
              <a:t>12</a:t>
            </a:r>
            <a:r>
              <a:rPr lang="ja-JP" altLang="en-US" sz="1600" dirty="0"/>
              <a:t>時、</a:t>
            </a:r>
            <a:r>
              <a:rPr lang="en-US" altLang="ja-JP" sz="1600" dirty="0"/>
              <a:t>14</a:t>
            </a:r>
            <a:r>
              <a:rPr lang="ja-JP" altLang="en-US" sz="1600" dirty="0"/>
              <a:t>時～</a:t>
            </a:r>
            <a:r>
              <a:rPr lang="en-US" altLang="ja-JP" sz="1600" dirty="0"/>
              <a:t>18</a:t>
            </a:r>
            <a:r>
              <a:rPr lang="ja-JP" altLang="en-US" sz="1600" dirty="0"/>
              <a:t>時、水・土曜日は午後休診、日曜は休診です。往診対応あり</a:t>
            </a:r>
            <a:endParaRPr lang="en-US" altLang="ja-JP" sz="1600" dirty="0"/>
          </a:p>
          <a:p>
            <a:pPr>
              <a:lnSpc>
                <a:spcPct val="100000"/>
              </a:lnSpc>
              <a:spcBef>
                <a:spcPts val="0"/>
              </a:spcBef>
            </a:pPr>
            <a:r>
              <a:rPr lang="ja-JP" altLang="en-US" sz="1600" dirty="0"/>
              <a:t>長崎県の感染症流行状況は、先月インフルエンザの流行入りが発表され、最近、職員のこどもさんがインフルエンザで休んでいるとの話が出ていました。</a:t>
            </a:r>
            <a:r>
              <a:rPr lang="en-US" altLang="ja-JP" sz="1600" dirty="0"/>
              <a:t>COVID-19</a:t>
            </a:r>
            <a:r>
              <a:rPr lang="ja-JP" altLang="en-US" sz="1600" dirty="0"/>
              <a:t>やマイコプラズマ肺炎、</a:t>
            </a:r>
            <a:r>
              <a:rPr lang="en-US" altLang="ja-JP" sz="1600" dirty="0"/>
              <a:t>RS</a:t>
            </a:r>
            <a:r>
              <a:rPr lang="ja-JP" altLang="en-US" sz="1600" dirty="0"/>
              <a:t>ウイルス感染症など呼吸器感染症の報告が例年と比較して多い状況です。</a:t>
            </a:r>
            <a:endParaRPr lang="en-US" altLang="ja-JP" sz="1600" dirty="0"/>
          </a:p>
        </p:txBody>
      </p:sp>
      <p:sp>
        <p:nvSpPr>
          <p:cNvPr id="5" name="タイトル 1">
            <a:extLst>
              <a:ext uri="{FF2B5EF4-FFF2-40B4-BE49-F238E27FC236}">
                <a16:creationId xmlns:a16="http://schemas.microsoft.com/office/drawing/2014/main" id="{4BFF1F54-2175-46B5-9C51-1FB3193A9ADA}"/>
              </a:ext>
            </a:extLst>
          </p:cNvPr>
          <p:cNvSpPr txBox="1">
            <a:spLocks/>
          </p:cNvSpPr>
          <p:nvPr/>
        </p:nvSpPr>
        <p:spPr>
          <a:xfrm>
            <a:off x="0" y="0"/>
            <a:ext cx="12192000" cy="720000"/>
          </a:xfrm>
          <a:prstGeom prst="rect">
            <a:avLst/>
          </a:prstGeom>
          <a:solidFill>
            <a:schemeClr val="accent1">
              <a:lumMod val="50000"/>
            </a:schemeClr>
          </a:solidFill>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solidFill>
                  <a:schemeClr val="bg1"/>
                </a:solidFill>
              </a:rPr>
              <a:t>訓練シナリオ　　＜シーン１＞</a:t>
            </a:r>
          </a:p>
        </p:txBody>
      </p:sp>
    </p:spTree>
    <p:extLst>
      <p:ext uri="{BB962C8B-B14F-4D97-AF65-F5344CB8AC3E}">
        <p14:creationId xmlns:p14="http://schemas.microsoft.com/office/powerpoint/2010/main" val="3798826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35E68277-622C-457B-B7BC-CF5ACCB695E8}"/>
              </a:ext>
            </a:extLst>
          </p:cNvPr>
          <p:cNvSpPr txBox="1"/>
          <p:nvPr/>
        </p:nvSpPr>
        <p:spPr>
          <a:xfrm>
            <a:off x="212545" y="2599253"/>
            <a:ext cx="928098" cy="584775"/>
          </a:xfrm>
          <a:prstGeom prst="rect">
            <a:avLst/>
          </a:prstGeom>
          <a:noFill/>
        </p:spPr>
        <p:txBody>
          <a:bodyPr wrap="square">
            <a:spAutoFit/>
          </a:bodyPr>
          <a:lstStyle/>
          <a:p>
            <a:pPr algn="ctr">
              <a:spcBef>
                <a:spcPts val="1200"/>
              </a:spcBef>
            </a:pPr>
            <a:r>
              <a:rPr lang="en-US" altLang="ja-JP" sz="3200" b="1" dirty="0"/>
              <a:t>Q</a:t>
            </a:r>
            <a:r>
              <a:rPr lang="ja-JP" altLang="en-US" sz="3200" b="1" dirty="0"/>
              <a:t>１</a:t>
            </a:r>
            <a:endParaRPr lang="en-US" altLang="ja-JP" sz="3200" b="1" dirty="0"/>
          </a:p>
        </p:txBody>
      </p:sp>
      <p:sp>
        <p:nvSpPr>
          <p:cNvPr id="10" name="テキスト ボックス 9">
            <a:extLst>
              <a:ext uri="{FF2B5EF4-FFF2-40B4-BE49-F238E27FC236}">
                <a16:creationId xmlns:a16="http://schemas.microsoft.com/office/drawing/2014/main" id="{37366AFB-885C-4F69-B682-3FD67D6AFC36}"/>
              </a:ext>
            </a:extLst>
          </p:cNvPr>
          <p:cNvSpPr txBox="1"/>
          <p:nvPr/>
        </p:nvSpPr>
        <p:spPr>
          <a:xfrm>
            <a:off x="2523055" y="833331"/>
            <a:ext cx="7145888" cy="1384995"/>
          </a:xfrm>
          <a:prstGeom prst="rect">
            <a:avLst/>
          </a:prstGeom>
          <a:noFill/>
          <a:ln>
            <a:solidFill>
              <a:schemeClr val="tx1">
                <a:lumMod val="50000"/>
                <a:lumOff val="50000"/>
              </a:schemeClr>
            </a:solidFill>
          </a:ln>
        </p:spPr>
        <p:txBody>
          <a:bodyPr wrap="square">
            <a:spAutoFit/>
          </a:bodyPr>
          <a:lstStyle/>
          <a:p>
            <a:r>
              <a:rPr lang="ja-JP" altLang="en-US" sz="2800" dirty="0"/>
              <a:t>あなたは、入所系介護施設</a:t>
            </a:r>
            <a:r>
              <a:rPr lang="en-US" altLang="ja-JP" sz="2800" dirty="0"/>
              <a:t>X</a:t>
            </a:r>
            <a:r>
              <a:rPr lang="ja-JP" altLang="en-US" sz="2800" dirty="0"/>
              <a:t>の</a:t>
            </a:r>
            <a:endParaRPr lang="en-US" altLang="ja-JP" sz="2800" dirty="0"/>
          </a:p>
          <a:p>
            <a:r>
              <a:rPr lang="ja-JP" altLang="en-US" sz="2800" dirty="0"/>
              <a:t>　　介護施設参加者は、施設長</a:t>
            </a:r>
            <a:r>
              <a:rPr lang="en-US" altLang="ja-JP" sz="2800" dirty="0"/>
              <a:t>(</a:t>
            </a:r>
            <a:r>
              <a:rPr lang="ja-JP" altLang="en-US" sz="2800" dirty="0"/>
              <a:t>管理者</a:t>
            </a:r>
            <a:r>
              <a:rPr lang="en-US" altLang="ja-JP" sz="2800" dirty="0"/>
              <a:t>)</a:t>
            </a:r>
            <a:r>
              <a:rPr lang="ja-JP" altLang="en-US" sz="2800" dirty="0"/>
              <a:t>です。</a:t>
            </a:r>
            <a:endParaRPr lang="en-US" altLang="ja-JP" sz="2800" dirty="0"/>
          </a:p>
          <a:p>
            <a:r>
              <a:rPr lang="ja-JP" altLang="en-US" sz="2800" dirty="0"/>
              <a:t>　　医療機関参加者は、協力医療機関長です。</a:t>
            </a:r>
          </a:p>
        </p:txBody>
      </p:sp>
      <p:sp>
        <p:nvSpPr>
          <p:cNvPr id="11" name="テキスト ボックス 10">
            <a:extLst>
              <a:ext uri="{FF2B5EF4-FFF2-40B4-BE49-F238E27FC236}">
                <a16:creationId xmlns:a16="http://schemas.microsoft.com/office/drawing/2014/main" id="{92673B97-8FD4-4BD4-A9E8-809D51DC3C36}"/>
              </a:ext>
            </a:extLst>
          </p:cNvPr>
          <p:cNvSpPr txBox="1"/>
          <p:nvPr/>
        </p:nvSpPr>
        <p:spPr>
          <a:xfrm>
            <a:off x="1292258" y="5327087"/>
            <a:ext cx="7985239" cy="461665"/>
          </a:xfrm>
          <a:prstGeom prst="rect">
            <a:avLst/>
          </a:prstGeom>
          <a:noFill/>
        </p:spPr>
        <p:txBody>
          <a:bodyPr wrap="square">
            <a:spAutoFit/>
          </a:bodyPr>
          <a:lstStyle/>
          <a:p>
            <a:r>
              <a:rPr lang="ja-JP" altLang="en-US" sz="2400" dirty="0"/>
              <a:t>具体的にあなたの施設を思い出しながら考えてみましょう。</a:t>
            </a:r>
          </a:p>
        </p:txBody>
      </p:sp>
      <p:sp>
        <p:nvSpPr>
          <p:cNvPr id="6" name="タイトル 1">
            <a:extLst>
              <a:ext uri="{FF2B5EF4-FFF2-40B4-BE49-F238E27FC236}">
                <a16:creationId xmlns:a16="http://schemas.microsoft.com/office/drawing/2014/main" id="{45313F68-F136-4695-9929-5CE67D0626BE}"/>
              </a:ext>
            </a:extLst>
          </p:cNvPr>
          <p:cNvSpPr txBox="1">
            <a:spLocks/>
          </p:cNvSpPr>
          <p:nvPr/>
        </p:nvSpPr>
        <p:spPr>
          <a:xfrm>
            <a:off x="0" y="0"/>
            <a:ext cx="12192000" cy="720000"/>
          </a:xfrm>
          <a:prstGeom prst="rect">
            <a:avLst/>
          </a:prstGeom>
          <a:solidFill>
            <a:schemeClr val="accent1">
              <a:lumMod val="50000"/>
            </a:schemeClr>
          </a:solidFill>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solidFill>
                  <a:schemeClr val="bg1"/>
                </a:solidFill>
              </a:rPr>
              <a:t>訓練シナリオ　　＜シーン１＞　演習</a:t>
            </a:r>
          </a:p>
        </p:txBody>
      </p:sp>
      <p:sp>
        <p:nvSpPr>
          <p:cNvPr id="9" name="タイトル 1">
            <a:extLst>
              <a:ext uri="{FF2B5EF4-FFF2-40B4-BE49-F238E27FC236}">
                <a16:creationId xmlns:a16="http://schemas.microsoft.com/office/drawing/2014/main" id="{A8B0E352-93F8-4D46-ACEC-03E41D862EFB}"/>
              </a:ext>
            </a:extLst>
          </p:cNvPr>
          <p:cNvSpPr txBox="1">
            <a:spLocks/>
          </p:cNvSpPr>
          <p:nvPr/>
        </p:nvSpPr>
        <p:spPr>
          <a:xfrm>
            <a:off x="10242664" y="712722"/>
            <a:ext cx="1949336" cy="686081"/>
          </a:xfrm>
          <a:prstGeom prst="rect">
            <a:avLst/>
          </a:prstGeom>
        </p:spPr>
        <p:txBody>
          <a:bodyPr>
            <a:normAutofit fontScale="9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（１０分）　</a:t>
            </a:r>
          </a:p>
        </p:txBody>
      </p:sp>
      <p:sp>
        <p:nvSpPr>
          <p:cNvPr id="12" name="テキスト ボックス 11">
            <a:extLst>
              <a:ext uri="{FF2B5EF4-FFF2-40B4-BE49-F238E27FC236}">
                <a16:creationId xmlns:a16="http://schemas.microsoft.com/office/drawing/2014/main" id="{6F23DEFA-7F7D-4B03-A6F9-43E3EEC7AE17}"/>
              </a:ext>
            </a:extLst>
          </p:cNvPr>
          <p:cNvSpPr txBox="1"/>
          <p:nvPr/>
        </p:nvSpPr>
        <p:spPr>
          <a:xfrm>
            <a:off x="1292258" y="3940437"/>
            <a:ext cx="10899742" cy="1231106"/>
          </a:xfrm>
          <a:prstGeom prst="rect">
            <a:avLst/>
          </a:prstGeom>
          <a:noFill/>
        </p:spPr>
        <p:txBody>
          <a:bodyPr wrap="square">
            <a:spAutoFit/>
          </a:bodyPr>
          <a:lstStyle/>
          <a:p>
            <a:pPr>
              <a:spcBef>
                <a:spcPts val="1200"/>
              </a:spcBef>
            </a:pPr>
            <a:r>
              <a:rPr lang="en-US" altLang="ja-JP" sz="3200" b="1" dirty="0"/>
              <a:t>22</a:t>
            </a:r>
            <a:r>
              <a:rPr lang="ja-JP" altLang="en-US" sz="3200" b="1" dirty="0"/>
              <a:t>時過ぎにあなた（施設長）に報告がありました。</a:t>
            </a:r>
            <a:endParaRPr lang="en-US" altLang="ja-JP" sz="3200" b="1" dirty="0"/>
          </a:p>
          <a:p>
            <a:pPr>
              <a:spcBef>
                <a:spcPts val="1200"/>
              </a:spcBef>
            </a:pPr>
            <a:r>
              <a:rPr lang="ja-JP" altLang="en-US" sz="3200" b="1" dirty="0"/>
              <a:t>その際、あなたは、どのような指示をしますか？（介）</a:t>
            </a:r>
            <a:endParaRPr lang="en-US" altLang="ja-JP" sz="3200" b="1" dirty="0"/>
          </a:p>
        </p:txBody>
      </p:sp>
      <p:sp>
        <p:nvSpPr>
          <p:cNvPr id="13" name="テキスト ボックス 12">
            <a:extLst>
              <a:ext uri="{FF2B5EF4-FFF2-40B4-BE49-F238E27FC236}">
                <a16:creationId xmlns:a16="http://schemas.microsoft.com/office/drawing/2014/main" id="{E061A870-F381-42FF-8F28-9A7C7ECBDA86}"/>
              </a:ext>
            </a:extLst>
          </p:cNvPr>
          <p:cNvSpPr txBox="1"/>
          <p:nvPr/>
        </p:nvSpPr>
        <p:spPr>
          <a:xfrm>
            <a:off x="1251222" y="2609584"/>
            <a:ext cx="10899742" cy="584775"/>
          </a:xfrm>
          <a:prstGeom prst="rect">
            <a:avLst/>
          </a:prstGeom>
          <a:noFill/>
        </p:spPr>
        <p:txBody>
          <a:bodyPr wrap="square">
            <a:spAutoFit/>
          </a:bodyPr>
          <a:lstStyle/>
          <a:p>
            <a:pPr>
              <a:spcBef>
                <a:spcPts val="1200"/>
              </a:spcBef>
            </a:pPr>
            <a:r>
              <a:rPr lang="ja-JP" altLang="en-US" sz="3200" b="1" dirty="0"/>
              <a:t>対応を振り返ってみて、見直す対応はありますか？（介・医）</a:t>
            </a:r>
            <a:endParaRPr lang="en-US" altLang="ja-JP" sz="3200" b="1" dirty="0"/>
          </a:p>
        </p:txBody>
      </p:sp>
      <p:sp>
        <p:nvSpPr>
          <p:cNvPr id="14" name="テキスト ボックス 13">
            <a:extLst>
              <a:ext uri="{FF2B5EF4-FFF2-40B4-BE49-F238E27FC236}">
                <a16:creationId xmlns:a16="http://schemas.microsoft.com/office/drawing/2014/main" id="{4A43E303-0872-4FB4-9B1D-68F51BF83DC2}"/>
              </a:ext>
            </a:extLst>
          </p:cNvPr>
          <p:cNvSpPr txBox="1"/>
          <p:nvPr/>
        </p:nvSpPr>
        <p:spPr>
          <a:xfrm>
            <a:off x="191678" y="3945056"/>
            <a:ext cx="1059544" cy="584775"/>
          </a:xfrm>
          <a:prstGeom prst="rect">
            <a:avLst/>
          </a:prstGeom>
          <a:noFill/>
        </p:spPr>
        <p:txBody>
          <a:bodyPr wrap="square">
            <a:spAutoFit/>
          </a:bodyPr>
          <a:lstStyle/>
          <a:p>
            <a:pPr algn="ctr">
              <a:spcBef>
                <a:spcPts val="1200"/>
              </a:spcBef>
            </a:pPr>
            <a:r>
              <a:rPr lang="en-US" altLang="ja-JP" sz="3200" b="1" dirty="0"/>
              <a:t>Q</a:t>
            </a:r>
            <a:r>
              <a:rPr lang="ja-JP" altLang="en-US" sz="3200" b="1" dirty="0"/>
              <a:t>２</a:t>
            </a:r>
            <a:endParaRPr lang="en-US" altLang="ja-JP" sz="3200" b="1" dirty="0"/>
          </a:p>
        </p:txBody>
      </p:sp>
    </p:spTree>
    <p:extLst>
      <p:ext uri="{BB962C8B-B14F-4D97-AF65-F5344CB8AC3E}">
        <p14:creationId xmlns:p14="http://schemas.microsoft.com/office/powerpoint/2010/main" val="239949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F0FE16F-4062-4464-A2D5-BF0C80A82DF2}"/>
              </a:ext>
            </a:extLst>
          </p:cNvPr>
          <p:cNvSpPr>
            <a:spLocks noGrp="1"/>
          </p:cNvSpPr>
          <p:nvPr>
            <p:ph idx="1"/>
          </p:nvPr>
        </p:nvSpPr>
        <p:spPr>
          <a:xfrm>
            <a:off x="109979" y="1551801"/>
            <a:ext cx="11972042" cy="3284150"/>
          </a:xfrm>
          <a:solidFill>
            <a:schemeClr val="accent4">
              <a:lumMod val="20000"/>
              <a:lumOff val="80000"/>
            </a:schemeClr>
          </a:solidFill>
        </p:spPr>
        <p:txBody>
          <a:bodyPr>
            <a:normAutofit/>
          </a:bodyPr>
          <a:lstStyle/>
          <a:p>
            <a:pPr marL="0" indent="0">
              <a:lnSpc>
                <a:spcPct val="120000"/>
              </a:lnSpc>
              <a:buNone/>
            </a:pPr>
            <a:r>
              <a:rPr lang="en-US" altLang="ja-JP" sz="2200" b="1" dirty="0"/>
              <a:t>12</a:t>
            </a:r>
            <a:r>
              <a:rPr lang="ja-JP" altLang="en-US" sz="2200" b="1" dirty="0"/>
              <a:t>月７日（土）午前</a:t>
            </a:r>
            <a:endParaRPr lang="en-US" altLang="ja-JP" sz="2200" b="1" dirty="0"/>
          </a:p>
          <a:p>
            <a:pPr>
              <a:lnSpc>
                <a:spcPct val="120000"/>
              </a:lnSpc>
            </a:pPr>
            <a:r>
              <a:rPr lang="ja-JP" altLang="en-US" sz="2200" b="1" dirty="0"/>
              <a:t>協力医療機関の診察により、</a:t>
            </a:r>
            <a:r>
              <a:rPr lang="en-US" altLang="ja-JP" sz="2200" b="1" dirty="0"/>
              <a:t>A</a:t>
            </a:r>
            <a:r>
              <a:rPr lang="ja-JP" altLang="en-US" sz="2200" b="1" dirty="0"/>
              <a:t>さん、</a:t>
            </a:r>
            <a:r>
              <a:rPr lang="en-US" altLang="ja-JP" sz="2200" b="1" dirty="0"/>
              <a:t>B</a:t>
            </a:r>
            <a:r>
              <a:rPr lang="ja-JP" altLang="en-US" sz="2200" b="1" dirty="0"/>
              <a:t>さん、</a:t>
            </a:r>
            <a:r>
              <a:rPr lang="en-US" altLang="ja-JP" sz="2200" b="1" dirty="0"/>
              <a:t>C</a:t>
            </a:r>
            <a:r>
              <a:rPr lang="ja-JP" altLang="en-US" sz="2200" b="1" dirty="0"/>
              <a:t>さんは「インフルエンザ</a:t>
            </a:r>
            <a:r>
              <a:rPr lang="en-US" altLang="ja-JP" sz="2200" b="1" dirty="0"/>
              <a:t>A</a:t>
            </a:r>
            <a:r>
              <a:rPr lang="ja-JP" altLang="en-US" sz="2200" b="1" dirty="0"/>
              <a:t>」と診断されました。</a:t>
            </a:r>
            <a:endParaRPr lang="en-US" altLang="ja-JP" sz="2200" b="1" dirty="0"/>
          </a:p>
          <a:p>
            <a:pPr>
              <a:lnSpc>
                <a:spcPct val="120000"/>
              </a:lnSpc>
            </a:pPr>
            <a:r>
              <a:rPr lang="ja-JP" altLang="en-US" sz="2200" b="1" dirty="0"/>
              <a:t>診断された３名以外にも、朝の検温で、食堂を利用する</a:t>
            </a:r>
            <a:r>
              <a:rPr lang="en-US" altLang="ja-JP" sz="2200" b="1" dirty="0"/>
              <a:t>D</a:t>
            </a:r>
            <a:r>
              <a:rPr lang="ja-JP" altLang="en-US" sz="2200" b="1" dirty="0"/>
              <a:t>さんの発熱が確認されました。</a:t>
            </a:r>
            <a:endParaRPr lang="en-US" altLang="ja-JP" sz="2200" b="1" dirty="0"/>
          </a:p>
          <a:p>
            <a:pPr>
              <a:lnSpc>
                <a:spcPct val="120000"/>
              </a:lnSpc>
            </a:pPr>
            <a:r>
              <a:rPr lang="ja-JP" altLang="en-US" sz="2200" b="1" dirty="0"/>
              <a:t>介護職員３名が発熱により休むと連絡がありました。</a:t>
            </a:r>
            <a:endParaRPr lang="en-US" altLang="ja-JP" sz="2200" b="1" dirty="0"/>
          </a:p>
          <a:p>
            <a:pPr>
              <a:lnSpc>
                <a:spcPct val="120000"/>
              </a:lnSpc>
            </a:pPr>
            <a:r>
              <a:rPr lang="ja-JP" altLang="en-US" sz="2200" b="1" dirty="0"/>
              <a:t>体調不良者は、合計で７名　［入所者４名（確定例３名、有症者１名）、職員３名（有症者３名）］となりました。</a:t>
            </a:r>
            <a:endParaRPr lang="en-US" altLang="ja-JP" sz="2200" b="1" dirty="0"/>
          </a:p>
        </p:txBody>
      </p:sp>
      <p:sp>
        <p:nvSpPr>
          <p:cNvPr id="5" name="タイトル 1">
            <a:extLst>
              <a:ext uri="{FF2B5EF4-FFF2-40B4-BE49-F238E27FC236}">
                <a16:creationId xmlns:a16="http://schemas.microsoft.com/office/drawing/2014/main" id="{BE004CFF-1223-4743-9098-FDE0F3ACA9DB}"/>
              </a:ext>
            </a:extLst>
          </p:cNvPr>
          <p:cNvSpPr txBox="1">
            <a:spLocks/>
          </p:cNvSpPr>
          <p:nvPr/>
        </p:nvSpPr>
        <p:spPr>
          <a:xfrm>
            <a:off x="0" y="0"/>
            <a:ext cx="12192000" cy="720000"/>
          </a:xfrm>
          <a:prstGeom prst="rect">
            <a:avLst/>
          </a:prstGeom>
          <a:solidFill>
            <a:schemeClr val="accent1">
              <a:lumMod val="50000"/>
            </a:schemeClr>
          </a:solidFill>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solidFill>
                  <a:schemeClr val="bg1"/>
                </a:solidFill>
              </a:rPr>
              <a:t>訓練シナリオ　　＜シーン２＞</a:t>
            </a:r>
          </a:p>
        </p:txBody>
      </p:sp>
    </p:spTree>
    <p:extLst>
      <p:ext uri="{BB962C8B-B14F-4D97-AF65-F5344CB8AC3E}">
        <p14:creationId xmlns:p14="http://schemas.microsoft.com/office/powerpoint/2010/main" val="3556464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35E68277-622C-457B-B7BC-CF5ACCB695E8}"/>
              </a:ext>
            </a:extLst>
          </p:cNvPr>
          <p:cNvSpPr txBox="1"/>
          <p:nvPr/>
        </p:nvSpPr>
        <p:spPr>
          <a:xfrm>
            <a:off x="495349" y="2988071"/>
            <a:ext cx="984659" cy="584775"/>
          </a:xfrm>
          <a:prstGeom prst="rect">
            <a:avLst/>
          </a:prstGeom>
          <a:noFill/>
        </p:spPr>
        <p:txBody>
          <a:bodyPr wrap="square">
            <a:spAutoFit/>
          </a:bodyPr>
          <a:lstStyle/>
          <a:p>
            <a:pPr>
              <a:spcBef>
                <a:spcPts val="1200"/>
              </a:spcBef>
            </a:pPr>
            <a:r>
              <a:rPr lang="en-US" altLang="ja-JP" sz="3200" b="1" dirty="0"/>
              <a:t>Q</a:t>
            </a:r>
            <a:r>
              <a:rPr lang="ja-JP" altLang="en-US" sz="3200" b="1" dirty="0"/>
              <a:t>３</a:t>
            </a:r>
            <a:endParaRPr lang="en-US" altLang="ja-JP" sz="3200" b="1" dirty="0"/>
          </a:p>
        </p:txBody>
      </p:sp>
      <p:sp>
        <p:nvSpPr>
          <p:cNvPr id="11" name="テキスト ボックス 10">
            <a:extLst>
              <a:ext uri="{FF2B5EF4-FFF2-40B4-BE49-F238E27FC236}">
                <a16:creationId xmlns:a16="http://schemas.microsoft.com/office/drawing/2014/main" id="{92673B97-8FD4-4BD4-A9E8-809D51DC3C36}"/>
              </a:ext>
            </a:extLst>
          </p:cNvPr>
          <p:cNvSpPr txBox="1"/>
          <p:nvPr/>
        </p:nvSpPr>
        <p:spPr>
          <a:xfrm>
            <a:off x="50427" y="5453975"/>
            <a:ext cx="12091146" cy="461665"/>
          </a:xfrm>
          <a:prstGeom prst="rect">
            <a:avLst/>
          </a:prstGeom>
          <a:noFill/>
        </p:spPr>
        <p:txBody>
          <a:bodyPr wrap="square">
            <a:spAutoFit/>
          </a:bodyPr>
          <a:lstStyle/>
          <a:p>
            <a:r>
              <a:rPr lang="ja-JP" altLang="en-US" sz="2400" dirty="0"/>
              <a:t>特に、医療連携について、予め決めておく・確認しておくことはどのようなことでしょうか？</a:t>
            </a:r>
          </a:p>
        </p:txBody>
      </p:sp>
      <p:sp>
        <p:nvSpPr>
          <p:cNvPr id="6" name="タイトル 1">
            <a:extLst>
              <a:ext uri="{FF2B5EF4-FFF2-40B4-BE49-F238E27FC236}">
                <a16:creationId xmlns:a16="http://schemas.microsoft.com/office/drawing/2014/main" id="{51AD0F72-4C15-4DC5-A0D1-ED5768C8CF23}"/>
              </a:ext>
            </a:extLst>
          </p:cNvPr>
          <p:cNvSpPr txBox="1">
            <a:spLocks/>
          </p:cNvSpPr>
          <p:nvPr/>
        </p:nvSpPr>
        <p:spPr>
          <a:xfrm>
            <a:off x="0" y="0"/>
            <a:ext cx="12192000" cy="720000"/>
          </a:xfrm>
          <a:prstGeom prst="rect">
            <a:avLst/>
          </a:prstGeom>
          <a:solidFill>
            <a:schemeClr val="accent1">
              <a:lumMod val="50000"/>
            </a:schemeClr>
          </a:solidFill>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solidFill>
                  <a:schemeClr val="bg1"/>
                </a:solidFill>
              </a:rPr>
              <a:t>訓練シナリオ　　＜シーン２＞　演習</a:t>
            </a:r>
          </a:p>
        </p:txBody>
      </p:sp>
      <p:sp>
        <p:nvSpPr>
          <p:cNvPr id="9" name="タイトル 1">
            <a:extLst>
              <a:ext uri="{FF2B5EF4-FFF2-40B4-BE49-F238E27FC236}">
                <a16:creationId xmlns:a16="http://schemas.microsoft.com/office/drawing/2014/main" id="{A8B0E352-93F8-4D46-ACEC-03E41D862EFB}"/>
              </a:ext>
            </a:extLst>
          </p:cNvPr>
          <p:cNvSpPr txBox="1">
            <a:spLocks/>
          </p:cNvSpPr>
          <p:nvPr/>
        </p:nvSpPr>
        <p:spPr>
          <a:xfrm>
            <a:off x="10143244" y="717333"/>
            <a:ext cx="2048759" cy="686081"/>
          </a:xfrm>
          <a:prstGeom prst="rect">
            <a:avLst/>
          </a:prstGeom>
        </p:spPr>
        <p:txBody>
          <a:bodyP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t>（１０分）　</a:t>
            </a:r>
          </a:p>
        </p:txBody>
      </p:sp>
      <p:sp>
        <p:nvSpPr>
          <p:cNvPr id="7" name="テキスト ボックス 6">
            <a:extLst>
              <a:ext uri="{FF2B5EF4-FFF2-40B4-BE49-F238E27FC236}">
                <a16:creationId xmlns:a16="http://schemas.microsoft.com/office/drawing/2014/main" id="{976EDAF9-C42A-4940-BC9E-A5FA273552C6}"/>
              </a:ext>
            </a:extLst>
          </p:cNvPr>
          <p:cNvSpPr txBox="1"/>
          <p:nvPr/>
        </p:nvSpPr>
        <p:spPr>
          <a:xfrm>
            <a:off x="2523056" y="942360"/>
            <a:ext cx="7145888" cy="1384995"/>
          </a:xfrm>
          <a:prstGeom prst="rect">
            <a:avLst/>
          </a:prstGeom>
          <a:noFill/>
          <a:ln>
            <a:solidFill>
              <a:schemeClr val="tx1">
                <a:lumMod val="50000"/>
                <a:lumOff val="50000"/>
              </a:schemeClr>
            </a:solidFill>
          </a:ln>
        </p:spPr>
        <p:txBody>
          <a:bodyPr wrap="square">
            <a:spAutoFit/>
          </a:bodyPr>
          <a:lstStyle/>
          <a:p>
            <a:r>
              <a:rPr lang="ja-JP" altLang="en-US" sz="2800" dirty="0"/>
              <a:t>あなたは、入所系介護施設</a:t>
            </a:r>
            <a:r>
              <a:rPr lang="en-US" altLang="ja-JP" sz="2800" dirty="0"/>
              <a:t>X</a:t>
            </a:r>
            <a:r>
              <a:rPr lang="ja-JP" altLang="en-US" sz="2800" dirty="0"/>
              <a:t>の</a:t>
            </a:r>
            <a:endParaRPr lang="en-US" altLang="ja-JP" sz="2800" dirty="0"/>
          </a:p>
          <a:p>
            <a:r>
              <a:rPr lang="ja-JP" altLang="en-US" sz="2800" dirty="0"/>
              <a:t>　　介護施設参加者は、施設長</a:t>
            </a:r>
            <a:r>
              <a:rPr lang="en-US" altLang="ja-JP" sz="2800" dirty="0"/>
              <a:t>(</a:t>
            </a:r>
            <a:r>
              <a:rPr lang="ja-JP" altLang="en-US" sz="2800" dirty="0"/>
              <a:t>管理者</a:t>
            </a:r>
            <a:r>
              <a:rPr lang="en-US" altLang="ja-JP" sz="2800" dirty="0"/>
              <a:t>)</a:t>
            </a:r>
            <a:r>
              <a:rPr lang="ja-JP" altLang="en-US" sz="2800" dirty="0"/>
              <a:t>です。</a:t>
            </a:r>
            <a:endParaRPr lang="en-US" altLang="ja-JP" sz="2800" dirty="0"/>
          </a:p>
          <a:p>
            <a:r>
              <a:rPr lang="ja-JP" altLang="en-US" sz="2800" dirty="0"/>
              <a:t>　　医療機関参加者は、協力医療機関長です。</a:t>
            </a:r>
          </a:p>
        </p:txBody>
      </p:sp>
      <p:sp>
        <p:nvSpPr>
          <p:cNvPr id="12" name="テキスト ボックス 11">
            <a:extLst>
              <a:ext uri="{FF2B5EF4-FFF2-40B4-BE49-F238E27FC236}">
                <a16:creationId xmlns:a16="http://schemas.microsoft.com/office/drawing/2014/main" id="{99AA241F-9FFA-4DEF-AD5D-4F6F18AA434B}"/>
              </a:ext>
            </a:extLst>
          </p:cNvPr>
          <p:cNvSpPr txBox="1"/>
          <p:nvPr/>
        </p:nvSpPr>
        <p:spPr>
          <a:xfrm>
            <a:off x="1480008" y="2988071"/>
            <a:ext cx="10350631" cy="1877437"/>
          </a:xfrm>
          <a:prstGeom prst="rect">
            <a:avLst/>
          </a:prstGeom>
          <a:noFill/>
        </p:spPr>
        <p:txBody>
          <a:bodyPr wrap="square">
            <a:spAutoFit/>
          </a:bodyPr>
          <a:lstStyle/>
          <a:p>
            <a:pPr>
              <a:spcBef>
                <a:spcPts val="1200"/>
              </a:spcBef>
            </a:pPr>
            <a:r>
              <a:rPr lang="ja-JP" altLang="en-US" sz="3200" b="1" dirty="0"/>
              <a:t>今後、新たな患者の発生が懸念されます。</a:t>
            </a:r>
            <a:endParaRPr lang="en-US" altLang="ja-JP" sz="3200" b="1" dirty="0"/>
          </a:p>
          <a:p>
            <a:pPr>
              <a:spcBef>
                <a:spcPts val="1200"/>
              </a:spcBef>
            </a:pPr>
            <a:r>
              <a:rPr lang="ja-JP" altLang="en-US" sz="3200" b="1" dirty="0"/>
              <a:t>どのような対応を行いますか？</a:t>
            </a:r>
            <a:endParaRPr lang="en-US" altLang="ja-JP" sz="3200" b="1" dirty="0"/>
          </a:p>
          <a:p>
            <a:pPr>
              <a:spcBef>
                <a:spcPts val="1200"/>
              </a:spcBef>
            </a:pPr>
            <a:r>
              <a:rPr lang="ja-JP" altLang="en-US" sz="3200" b="1" dirty="0"/>
              <a:t>土日に入りますが、今のうちにできることは何ですか？</a:t>
            </a:r>
            <a:endParaRPr lang="en-US" altLang="ja-JP" sz="3200" b="1" dirty="0"/>
          </a:p>
        </p:txBody>
      </p:sp>
    </p:spTree>
    <p:extLst>
      <p:ext uri="{BB962C8B-B14F-4D97-AF65-F5344CB8AC3E}">
        <p14:creationId xmlns:p14="http://schemas.microsoft.com/office/powerpoint/2010/main" val="18818910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7821</TotalTime>
  <Words>621</Words>
  <Application>Microsoft Office PowerPoint</Application>
  <PresentationFormat>ワイド画面</PresentationFormat>
  <Paragraphs>46</Paragraphs>
  <Slides>5</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BIZ UDPゴシック</vt:lpstr>
      <vt:lpstr>游ゴシック</vt:lpstr>
      <vt:lpstr>Arial</vt:lpstr>
      <vt:lpstr>Office テーマ</vt:lpstr>
      <vt:lpstr>介護施設と医療機関の連携強化 感染症発生時の対応訓練 （机上訓練）</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浦川美穂</dc:creator>
  <cp:lastModifiedBy>浦川美穂</cp:lastModifiedBy>
  <cp:revision>65</cp:revision>
  <cp:lastPrinted>2024-12-04T07:33:03Z</cp:lastPrinted>
  <dcterms:created xsi:type="dcterms:W3CDTF">2023-10-23T06:04:04Z</dcterms:created>
  <dcterms:modified xsi:type="dcterms:W3CDTF">2024-12-17T01:45:51Z</dcterms:modified>
</cp:coreProperties>
</file>