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3" r:id="rId3"/>
    <p:sldId id="267" r:id="rId4"/>
    <p:sldId id="268" r:id="rId5"/>
    <p:sldId id="282" r:id="rId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27AFBEE-8DED-4CE2-80FE-F33624DFBEDA}">
          <p14:sldIdLst>
            <p14:sldId id="257"/>
          </p14:sldIdLst>
        </p14:section>
        <p14:section name="訓練" id="{4F6AFA94-BCF9-4C73-BA88-E23068D3AB36}">
          <p14:sldIdLst>
            <p14:sldId id="263"/>
            <p14:sldId id="267"/>
            <p14:sldId id="268"/>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5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94660"/>
  </p:normalViewPr>
  <p:slideViewPr>
    <p:cSldViewPr snapToGrid="0">
      <p:cViewPr varScale="1">
        <p:scale>
          <a:sx n="81" d="100"/>
          <a:sy n="81" d="100"/>
        </p:scale>
        <p:origin x="696"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51B4A6B8-5ABA-4CE8-9510-A93D2BD9A1ED}" type="datetimeFigureOut">
              <a:rPr kumimoji="1" lang="ja-JP" altLang="en-US" smtClean="0"/>
              <a:t>2024/12/17</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126097AE-0474-422C-8C58-9A34680A451F}" type="slidenum">
              <a:rPr kumimoji="1" lang="ja-JP" altLang="en-US" smtClean="0"/>
              <a:t>‹#›</a:t>
            </a:fld>
            <a:endParaRPr kumimoji="1" lang="ja-JP" altLang="en-US"/>
          </a:p>
        </p:txBody>
      </p:sp>
    </p:spTree>
    <p:extLst>
      <p:ext uri="{BB962C8B-B14F-4D97-AF65-F5344CB8AC3E}">
        <p14:creationId xmlns:p14="http://schemas.microsoft.com/office/powerpoint/2010/main" val="10194348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E53770-26A7-4B5C-B244-5DF75E7FF5A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ADCF0F3-B647-4822-9CBB-A0D1C02DDB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3EB2CEE-93A5-4DC5-8471-518A8C15226A}"/>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5" name="フッター プレースホルダー 4">
            <a:extLst>
              <a:ext uri="{FF2B5EF4-FFF2-40B4-BE49-F238E27FC236}">
                <a16:creationId xmlns:a16="http://schemas.microsoft.com/office/drawing/2014/main" id="{64960140-1A43-41B2-AD76-80DA3AE00F4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230E3D-8F2E-4DE6-A5A9-3E0B4C7F9828}"/>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2516839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86ED0D-9372-463B-B535-74FC4FC397A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61204EB-17FF-4B94-B095-197755B3C47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8285207-A721-4C28-B513-59890B19A7E9}"/>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5" name="フッター プレースホルダー 4">
            <a:extLst>
              <a:ext uri="{FF2B5EF4-FFF2-40B4-BE49-F238E27FC236}">
                <a16:creationId xmlns:a16="http://schemas.microsoft.com/office/drawing/2014/main" id="{33D96361-9A5E-4B73-B89A-5F011289402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617A53-BE09-418A-A9C6-AF462F8C9123}"/>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3656018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AA3D439-D43C-4830-9662-610813FB1AC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5DED171-2CE5-4580-9C6D-46004E79E8A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F35587C-2CE9-4642-AB93-2BF2129C7E49}"/>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5" name="フッター プレースホルダー 4">
            <a:extLst>
              <a:ext uri="{FF2B5EF4-FFF2-40B4-BE49-F238E27FC236}">
                <a16:creationId xmlns:a16="http://schemas.microsoft.com/office/drawing/2014/main" id="{0EA6D507-AAE7-4040-9DC5-7847E4368E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0CA3A9-DCAB-4A26-807A-A561627D3003}"/>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2529743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EE58AF-3223-48B6-9415-3A42A8B280A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3F85751-1948-4040-AE48-73C523D5016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EA1991F-C973-43A0-94CB-D81B8A860CAE}"/>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5" name="フッター プレースホルダー 4">
            <a:extLst>
              <a:ext uri="{FF2B5EF4-FFF2-40B4-BE49-F238E27FC236}">
                <a16:creationId xmlns:a16="http://schemas.microsoft.com/office/drawing/2014/main" id="{E2DFDDBD-CF5F-400E-9A93-B7F5F88E1B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B9AE09-675A-4535-AD57-491A0EE722B3}"/>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3210969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815E84-7CD5-4E0E-B3D0-1CC5E628664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0CD3B41-5468-4212-B8AC-D5D89DB13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F30F93E-2DA7-4057-A43D-798708CD8993}"/>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5" name="フッター プレースホルダー 4">
            <a:extLst>
              <a:ext uri="{FF2B5EF4-FFF2-40B4-BE49-F238E27FC236}">
                <a16:creationId xmlns:a16="http://schemas.microsoft.com/office/drawing/2014/main" id="{C0FE8223-3890-4D67-B9E2-E8203E8A2C2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825D87-CCD8-4AF1-853E-3D8878ED9116}"/>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42689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589971-DD29-4E00-9C1E-09BC817DDB6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B4E88E5-C656-45E3-82AE-C0B9C0A35EC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BCE8FF1-BDF1-4C49-8644-E3F2D416DD0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7638161-4322-4F15-AC25-EFEFD02B6B77}"/>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6" name="フッター プレースホルダー 5">
            <a:extLst>
              <a:ext uri="{FF2B5EF4-FFF2-40B4-BE49-F238E27FC236}">
                <a16:creationId xmlns:a16="http://schemas.microsoft.com/office/drawing/2014/main" id="{4CA8AAFC-01C5-4B01-9DF4-462B81D5BEB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9FF9F15-DDB5-4221-9D0A-2F807B3FBBEF}"/>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344285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FA0A69-ED4F-4184-9516-6EB57848169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3EA67F-8424-4291-AA0D-BB00D28FE3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65AFE4E-E866-49C2-8A79-91FAE59C5A5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1B4C707-7CCC-4123-8782-DC2FE901A5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D6E3496-FD0F-448F-8E89-75165991A65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0D35E51-3FF4-4580-AE14-D1D928D23CC8}"/>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8" name="フッター プレースホルダー 7">
            <a:extLst>
              <a:ext uri="{FF2B5EF4-FFF2-40B4-BE49-F238E27FC236}">
                <a16:creationId xmlns:a16="http://schemas.microsoft.com/office/drawing/2014/main" id="{0A2544E8-7644-47F2-A6DD-6E76E3DE64F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611C0F0-AA73-41D3-949F-819A35973EE6}"/>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285410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3F26EA-7164-4170-AC7E-91FA663FA21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1FCE28E-BCBD-49FE-AEC1-1B95B1159FF1}"/>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4" name="フッター プレースホルダー 3">
            <a:extLst>
              <a:ext uri="{FF2B5EF4-FFF2-40B4-BE49-F238E27FC236}">
                <a16:creationId xmlns:a16="http://schemas.microsoft.com/office/drawing/2014/main" id="{B6337EB1-9425-4A93-9271-94BFD40206F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910835A-DF93-45AC-A166-3969A4C86CED}"/>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182083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2D90972-C0A5-4625-8840-63BECB456487}"/>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3" name="フッター プレースホルダー 2">
            <a:extLst>
              <a:ext uri="{FF2B5EF4-FFF2-40B4-BE49-F238E27FC236}">
                <a16:creationId xmlns:a16="http://schemas.microsoft.com/office/drawing/2014/main" id="{EA80179C-61B3-42D8-9CC3-9956A76173C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AD7EB21-E92E-4BD5-A5B0-00A986C6A898}"/>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164641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65959F-319F-45D1-8D63-00155CA4897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2731A1-89A2-4E30-BC3E-1660EE08AA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CE31A4E-91C5-4031-A1C9-7EB62207F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FC0D43B-38C8-4AB7-8EC8-FBDF741E575D}"/>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6" name="フッター プレースホルダー 5">
            <a:extLst>
              <a:ext uri="{FF2B5EF4-FFF2-40B4-BE49-F238E27FC236}">
                <a16:creationId xmlns:a16="http://schemas.microsoft.com/office/drawing/2014/main" id="{4C47B111-EDA8-422A-9F46-1A5FD2FF015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AE22E0D-4CDA-4D78-8241-34232390CCEE}"/>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419759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2820DA-5301-40B9-97B0-FD3E7F56B6B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655A061-6D7B-41E5-867C-1F7890E57C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A531E85-FD71-408C-A22A-F545884DBC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1F22765-F869-45B0-B21C-45979794A0DF}"/>
              </a:ext>
            </a:extLst>
          </p:cNvPr>
          <p:cNvSpPr>
            <a:spLocks noGrp="1"/>
          </p:cNvSpPr>
          <p:nvPr>
            <p:ph type="dt" sz="half" idx="10"/>
          </p:nvPr>
        </p:nvSpPr>
        <p:spPr/>
        <p:txBody>
          <a:bodyPr/>
          <a:lstStyle/>
          <a:p>
            <a:fld id="{9D62398E-E15E-4B26-ABAE-9E31F95CF075}" type="datetimeFigureOut">
              <a:rPr kumimoji="1" lang="ja-JP" altLang="en-US" smtClean="0"/>
              <a:t>2024/12/17</a:t>
            </a:fld>
            <a:endParaRPr kumimoji="1" lang="ja-JP" altLang="en-US"/>
          </a:p>
        </p:txBody>
      </p:sp>
      <p:sp>
        <p:nvSpPr>
          <p:cNvPr id="6" name="フッター プレースホルダー 5">
            <a:extLst>
              <a:ext uri="{FF2B5EF4-FFF2-40B4-BE49-F238E27FC236}">
                <a16:creationId xmlns:a16="http://schemas.microsoft.com/office/drawing/2014/main" id="{6AAD838D-20F5-4381-B3C6-37548AED61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BCCC257-DE94-4E1F-ADDF-758EF8380D75}"/>
              </a:ext>
            </a:extLst>
          </p:cNvPr>
          <p:cNvSpPr>
            <a:spLocks noGrp="1"/>
          </p:cNvSpPr>
          <p:nvPr>
            <p:ph type="sldNum" sz="quarter" idx="12"/>
          </p:nvPr>
        </p:nvSpPr>
        <p:spPr/>
        <p:txBody>
          <a:bodyPr/>
          <a:lstStyle/>
          <a:p>
            <a:fld id="{6AC35421-9D92-4F6E-815F-B5685773D5B1}" type="slidenum">
              <a:rPr kumimoji="1" lang="ja-JP" altLang="en-US" smtClean="0"/>
              <a:t>‹#›</a:t>
            </a:fld>
            <a:endParaRPr kumimoji="1" lang="ja-JP" altLang="en-US"/>
          </a:p>
        </p:txBody>
      </p:sp>
    </p:spTree>
    <p:extLst>
      <p:ext uri="{BB962C8B-B14F-4D97-AF65-F5344CB8AC3E}">
        <p14:creationId xmlns:p14="http://schemas.microsoft.com/office/powerpoint/2010/main" val="397000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11BFB24-2D08-46C0-8042-8E252125E8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F965EA5-CA04-4C72-9646-AD4B7300A7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7E0579E-88B5-44A5-AE7B-FAADA9481C25}"/>
              </a:ext>
            </a:extLst>
          </p:cNvPr>
          <p:cNvSpPr>
            <a:spLocks noGrp="1"/>
          </p:cNvSpPr>
          <p:nvPr>
            <p:ph type="dt" sz="half" idx="2"/>
          </p:nvPr>
        </p:nvSpPr>
        <p:spPr>
          <a:xfrm>
            <a:off x="838200" y="6496173"/>
            <a:ext cx="2743200" cy="228600"/>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dirty="0"/>
          </a:p>
        </p:txBody>
      </p:sp>
      <p:sp>
        <p:nvSpPr>
          <p:cNvPr id="5" name="フッター プレースホルダー 4">
            <a:extLst>
              <a:ext uri="{FF2B5EF4-FFF2-40B4-BE49-F238E27FC236}">
                <a16:creationId xmlns:a16="http://schemas.microsoft.com/office/drawing/2014/main" id="{D15C57E7-E368-4B6C-A1C0-1409EDA211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F315977-1CD2-42C1-BB31-AEC5D58A82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35421-9D92-4F6E-815F-B5685773D5B1}"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08D7A435-F3B3-44D4-A4AD-9E86227E37FD}"/>
              </a:ext>
            </a:extLst>
          </p:cNvPr>
          <p:cNvPicPr>
            <a:picLocks noChangeAspect="1"/>
          </p:cNvPicPr>
          <p:nvPr userDrawn="1"/>
        </p:nvPicPr>
        <p:blipFill rotWithShape="1">
          <a:blip r:embed="rId13"/>
          <a:srcRect r="56000" b="4167"/>
          <a:stretch/>
        </p:blipFill>
        <p:spPr>
          <a:xfrm>
            <a:off x="13303" y="6592180"/>
            <a:ext cx="523783" cy="228163"/>
          </a:xfrm>
          <a:prstGeom prst="rect">
            <a:avLst/>
          </a:prstGeom>
        </p:spPr>
      </p:pic>
      <p:sp>
        <p:nvSpPr>
          <p:cNvPr id="8" name="テキスト ボックス 7">
            <a:extLst>
              <a:ext uri="{FF2B5EF4-FFF2-40B4-BE49-F238E27FC236}">
                <a16:creationId xmlns:a16="http://schemas.microsoft.com/office/drawing/2014/main" id="{0174F22D-638B-4475-A887-888CCA7F856C}"/>
              </a:ext>
            </a:extLst>
          </p:cNvPr>
          <p:cNvSpPr txBox="1"/>
          <p:nvPr userDrawn="1"/>
        </p:nvSpPr>
        <p:spPr>
          <a:xfrm>
            <a:off x="452747" y="6547064"/>
            <a:ext cx="1620957" cy="307777"/>
          </a:xfrm>
          <a:prstGeom prst="rect">
            <a:avLst/>
          </a:prstGeom>
          <a:noFill/>
        </p:spPr>
        <p:txBody>
          <a:bodyPr wrap="none" rtlCol="0">
            <a:spAutoFit/>
          </a:bodyPr>
          <a:lstStyle/>
          <a:p>
            <a:r>
              <a:rPr kumimoji="1" lang="ja-JP" altLang="en-US" sz="1400" dirty="0">
                <a:solidFill>
                  <a:schemeClr val="bg1">
                    <a:lumMod val="50000"/>
                  </a:schemeClr>
                </a:solidFill>
              </a:rPr>
              <a:t>長崎県西彼保健所</a:t>
            </a:r>
          </a:p>
        </p:txBody>
      </p:sp>
    </p:spTree>
    <p:extLst>
      <p:ext uri="{BB962C8B-B14F-4D97-AF65-F5344CB8AC3E}">
        <p14:creationId xmlns:p14="http://schemas.microsoft.com/office/powerpoint/2010/main" val="1926215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9B4E30B-6ED8-48BB-9220-C9BA8CB91C5E}"/>
              </a:ext>
            </a:extLst>
          </p:cNvPr>
          <p:cNvSpPr>
            <a:spLocks noGrp="1"/>
          </p:cNvSpPr>
          <p:nvPr>
            <p:ph type="ctrTitle"/>
          </p:nvPr>
        </p:nvSpPr>
        <p:spPr>
          <a:xfrm>
            <a:off x="1030664" y="466365"/>
            <a:ext cx="10130672" cy="2387600"/>
          </a:xfrm>
        </p:spPr>
        <p:txBody>
          <a:bodyPr>
            <a:normAutofit fontScale="90000"/>
          </a:bodyPr>
          <a:lstStyle/>
          <a:p>
            <a:r>
              <a:rPr lang="ja-JP" altLang="en-US" dirty="0"/>
              <a:t>介護施設と医療機関の連携強化</a:t>
            </a:r>
            <a:br>
              <a:rPr lang="en-US" altLang="ja-JP" dirty="0"/>
            </a:br>
            <a:r>
              <a:rPr lang="ja-JP" altLang="en-US" dirty="0"/>
              <a:t>感染症発生時の対応訓練</a:t>
            </a:r>
            <a:br>
              <a:rPr lang="en-US" altLang="ja-JP" dirty="0"/>
            </a:br>
            <a:r>
              <a:rPr lang="ja-JP" altLang="en-US" dirty="0"/>
              <a:t>（机上訓練）</a:t>
            </a:r>
          </a:p>
        </p:txBody>
      </p:sp>
      <p:sp>
        <p:nvSpPr>
          <p:cNvPr id="5" name="字幕 4">
            <a:extLst>
              <a:ext uri="{FF2B5EF4-FFF2-40B4-BE49-F238E27FC236}">
                <a16:creationId xmlns:a16="http://schemas.microsoft.com/office/drawing/2014/main" id="{74D2BCBB-CB80-4198-BCCB-9D2D694812A3}"/>
              </a:ext>
            </a:extLst>
          </p:cNvPr>
          <p:cNvSpPr>
            <a:spLocks noGrp="1"/>
          </p:cNvSpPr>
          <p:nvPr>
            <p:ph type="subTitle" idx="1"/>
          </p:nvPr>
        </p:nvSpPr>
        <p:spPr>
          <a:xfrm>
            <a:off x="1524000" y="4836951"/>
            <a:ext cx="9144000" cy="1655762"/>
          </a:xfrm>
        </p:spPr>
        <p:txBody>
          <a:bodyPr/>
          <a:lstStyle/>
          <a:p>
            <a:r>
              <a:rPr lang="en-US" altLang="ja-JP" dirty="0"/>
              <a:t>2024</a:t>
            </a:r>
            <a:r>
              <a:rPr lang="ja-JP" altLang="en-US" dirty="0"/>
              <a:t>年</a:t>
            </a:r>
            <a:r>
              <a:rPr lang="en-US" altLang="ja-JP" dirty="0"/>
              <a:t>12</a:t>
            </a:r>
            <a:r>
              <a:rPr lang="ja-JP" altLang="en-US" dirty="0"/>
              <a:t>月８日（日）</a:t>
            </a:r>
            <a:endParaRPr lang="en-US" altLang="ja-JP" dirty="0"/>
          </a:p>
          <a:p>
            <a:r>
              <a:rPr lang="en-US" altLang="ja-JP" dirty="0"/>
              <a:t>13:00</a:t>
            </a:r>
            <a:r>
              <a:rPr lang="ja-JP" altLang="en-US" dirty="0"/>
              <a:t>～</a:t>
            </a:r>
            <a:r>
              <a:rPr lang="en-US" altLang="ja-JP" dirty="0"/>
              <a:t>17:00</a:t>
            </a:r>
          </a:p>
          <a:p>
            <a:r>
              <a:rPr lang="ja-JP" altLang="en-US" dirty="0"/>
              <a:t>長崎県立大学シーボルト校</a:t>
            </a:r>
          </a:p>
        </p:txBody>
      </p:sp>
      <p:sp>
        <p:nvSpPr>
          <p:cNvPr id="2" name="テキスト ボックス 1">
            <a:extLst>
              <a:ext uri="{FF2B5EF4-FFF2-40B4-BE49-F238E27FC236}">
                <a16:creationId xmlns:a16="http://schemas.microsoft.com/office/drawing/2014/main" id="{947BFA6E-2F50-37AE-94CC-58D4CE09D118}"/>
              </a:ext>
            </a:extLst>
          </p:cNvPr>
          <p:cNvSpPr txBox="1"/>
          <p:nvPr/>
        </p:nvSpPr>
        <p:spPr>
          <a:xfrm>
            <a:off x="3464515" y="3291460"/>
            <a:ext cx="5262979" cy="1107996"/>
          </a:xfrm>
          <a:prstGeom prst="rect">
            <a:avLst/>
          </a:prstGeom>
          <a:noFill/>
          <a:ln w="38100">
            <a:solidFill>
              <a:schemeClr val="tx1"/>
            </a:solidFill>
          </a:ln>
        </p:spPr>
        <p:txBody>
          <a:bodyPr wrap="none" rtlCol="0">
            <a:spAutoFit/>
          </a:bodyPr>
          <a:lstStyle/>
          <a:p>
            <a:pPr algn="ctr"/>
            <a:r>
              <a:rPr kumimoji="1" lang="ja-JP" altLang="en-US" sz="6600" b="1" dirty="0"/>
              <a:t>当日配布資料</a:t>
            </a:r>
          </a:p>
        </p:txBody>
      </p:sp>
    </p:spTree>
    <p:extLst>
      <p:ext uri="{BB962C8B-B14F-4D97-AF65-F5344CB8AC3E}">
        <p14:creationId xmlns:p14="http://schemas.microsoft.com/office/powerpoint/2010/main" val="228169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F0FE16F-4062-4464-A2D5-BF0C80A82DF2}"/>
              </a:ext>
            </a:extLst>
          </p:cNvPr>
          <p:cNvSpPr>
            <a:spLocks noGrp="1"/>
          </p:cNvSpPr>
          <p:nvPr>
            <p:ph idx="1"/>
          </p:nvPr>
        </p:nvSpPr>
        <p:spPr>
          <a:xfrm>
            <a:off x="95839" y="798373"/>
            <a:ext cx="12000322" cy="4204354"/>
          </a:xfrm>
          <a:solidFill>
            <a:schemeClr val="accent4">
              <a:lumMod val="20000"/>
              <a:lumOff val="80000"/>
            </a:schemeClr>
          </a:solidFill>
          <a:ln>
            <a:noFill/>
          </a:ln>
        </p:spPr>
        <p:txBody>
          <a:bodyPr>
            <a:normAutofit fontScale="92500"/>
          </a:bodyPr>
          <a:lstStyle/>
          <a:p>
            <a:pPr marL="0" indent="0">
              <a:lnSpc>
                <a:spcPct val="100000"/>
              </a:lnSpc>
              <a:spcBef>
                <a:spcPts val="0"/>
              </a:spcBef>
              <a:buNone/>
            </a:pPr>
            <a:r>
              <a:rPr lang="ja-JP" altLang="en-US" sz="2400" b="1" dirty="0"/>
              <a:t>今日は、</a:t>
            </a:r>
            <a:r>
              <a:rPr lang="en-US" altLang="ja-JP" sz="2400" b="1" dirty="0"/>
              <a:t>12</a:t>
            </a:r>
            <a:r>
              <a:rPr lang="ja-JP" altLang="en-US" sz="2400" b="1" dirty="0"/>
              <a:t>月６日（金）です。</a:t>
            </a:r>
            <a:endParaRPr lang="en-US" altLang="ja-JP" sz="2400" b="1" dirty="0"/>
          </a:p>
          <a:p>
            <a:pPr marL="0" indent="0">
              <a:lnSpc>
                <a:spcPct val="120000"/>
              </a:lnSpc>
              <a:buNone/>
            </a:pPr>
            <a:r>
              <a:rPr lang="ja-JP" altLang="en-US" sz="2400" b="1" dirty="0"/>
              <a:t>８：００　　　 入所者の</a:t>
            </a:r>
            <a:r>
              <a:rPr lang="en-US" altLang="ja-JP" sz="2400" b="1" dirty="0"/>
              <a:t>A</a:t>
            </a:r>
            <a:r>
              <a:rPr lang="ja-JP" altLang="en-US" sz="2400" b="1" dirty="0"/>
              <a:t>さんは、朝から元気がありませんでした（体温</a:t>
            </a:r>
            <a:r>
              <a:rPr lang="en-US" altLang="ja-JP" sz="2400" b="1" dirty="0"/>
              <a:t>37.0</a:t>
            </a:r>
            <a:r>
              <a:rPr lang="ja-JP" altLang="en-US" sz="2400" b="1" dirty="0"/>
              <a:t>℃）。</a:t>
            </a:r>
            <a:endParaRPr lang="en-US" altLang="ja-JP" sz="2400" b="1" dirty="0"/>
          </a:p>
          <a:p>
            <a:pPr marL="0" indent="0">
              <a:lnSpc>
                <a:spcPct val="120000"/>
              </a:lnSpc>
              <a:buNone/>
            </a:pPr>
            <a:r>
              <a:rPr lang="en-US" altLang="ja-JP" sz="2400" b="1" dirty="0"/>
              <a:t>1</a:t>
            </a:r>
            <a:r>
              <a:rPr lang="ja-JP" altLang="en-US" sz="2400" b="1" dirty="0"/>
              <a:t>３</a:t>
            </a:r>
            <a:r>
              <a:rPr lang="en-US" altLang="ja-JP" sz="2400" b="1" dirty="0"/>
              <a:t>:00</a:t>
            </a:r>
            <a:r>
              <a:rPr lang="ja-JP" altLang="en-US" sz="2400" b="1" dirty="0"/>
              <a:t>　　　</a:t>
            </a:r>
            <a:r>
              <a:rPr lang="en-US" altLang="ja-JP" sz="2400" b="1" dirty="0"/>
              <a:t>A</a:t>
            </a:r>
            <a:r>
              <a:rPr lang="ja-JP" altLang="en-US" sz="2400" b="1" dirty="0"/>
              <a:t>さんは、いつもはレクリエーション等に活発に参加しますが、この日は居室で横に</a:t>
            </a:r>
            <a:endParaRPr lang="en-US" altLang="ja-JP" sz="2400" b="1" dirty="0"/>
          </a:p>
          <a:p>
            <a:pPr marL="0" indent="0">
              <a:lnSpc>
                <a:spcPct val="120000"/>
              </a:lnSpc>
              <a:buNone/>
            </a:pPr>
            <a:r>
              <a:rPr lang="ja-JP" altLang="en-US" sz="2400" b="1" dirty="0"/>
              <a:t>　　　　　　　　なっていました。</a:t>
            </a:r>
            <a:endParaRPr lang="en-US" altLang="ja-JP" sz="2400" b="1" dirty="0"/>
          </a:p>
          <a:p>
            <a:pPr marL="0" indent="0">
              <a:lnSpc>
                <a:spcPct val="120000"/>
              </a:lnSpc>
              <a:buNone/>
            </a:pPr>
            <a:r>
              <a:rPr lang="ja-JP" altLang="en-US" sz="2400" b="1" dirty="0"/>
              <a:t>１８：００　   夕食は、</a:t>
            </a:r>
            <a:r>
              <a:rPr lang="en-US" altLang="ja-JP" sz="2400" b="1" dirty="0"/>
              <a:t>A</a:t>
            </a:r>
            <a:r>
              <a:rPr lang="ja-JP" altLang="en-US" sz="2400" b="1" dirty="0"/>
              <a:t>さんの希望で、食堂で食べました。</a:t>
            </a:r>
            <a:endParaRPr lang="en-US" altLang="ja-JP" sz="2400" b="1" dirty="0"/>
          </a:p>
          <a:p>
            <a:pPr marL="0" indent="0">
              <a:lnSpc>
                <a:spcPct val="120000"/>
              </a:lnSpc>
              <a:buNone/>
            </a:pPr>
            <a:r>
              <a:rPr lang="ja-JP" altLang="en-US" sz="2400" b="1" dirty="0"/>
              <a:t>２０：００　   </a:t>
            </a:r>
            <a:r>
              <a:rPr lang="en-US" altLang="ja-JP" sz="2400" b="1" dirty="0"/>
              <a:t>A</a:t>
            </a:r>
            <a:r>
              <a:rPr lang="ja-JP" altLang="en-US" sz="2400" b="1" dirty="0"/>
              <a:t>さんはすごくきつそうにしており、咳も出ています。体温は、</a:t>
            </a:r>
            <a:r>
              <a:rPr lang="en-US" altLang="ja-JP" sz="2400" b="1" dirty="0"/>
              <a:t>40</a:t>
            </a:r>
            <a:r>
              <a:rPr lang="ja-JP" altLang="en-US" sz="2400" b="1" dirty="0"/>
              <a:t>℃の高熱でした。</a:t>
            </a:r>
            <a:endParaRPr lang="en-US" altLang="ja-JP" sz="2400" b="1" dirty="0"/>
          </a:p>
          <a:p>
            <a:pPr marL="0" indent="0">
              <a:lnSpc>
                <a:spcPct val="120000"/>
              </a:lnSpc>
              <a:buNone/>
            </a:pPr>
            <a:r>
              <a:rPr lang="ja-JP" altLang="en-US" sz="2400" b="1" dirty="0"/>
              <a:t>２２：００　   </a:t>
            </a:r>
            <a:r>
              <a:rPr lang="en-US" altLang="ja-JP" sz="2400" b="1" dirty="0"/>
              <a:t>A</a:t>
            </a:r>
            <a:r>
              <a:rPr lang="ja-JP" altLang="en-US" sz="2400" b="1" dirty="0"/>
              <a:t>さんの同室者である</a:t>
            </a:r>
            <a:r>
              <a:rPr lang="en-US" altLang="ja-JP" sz="2400" b="1" dirty="0"/>
              <a:t>B</a:t>
            </a:r>
            <a:r>
              <a:rPr lang="ja-JP" altLang="en-US" sz="2400" b="1" dirty="0"/>
              <a:t>さんと別居室の</a:t>
            </a:r>
            <a:r>
              <a:rPr lang="en-US" altLang="ja-JP" sz="2400" b="1" dirty="0"/>
              <a:t>C</a:t>
            </a:r>
            <a:r>
              <a:rPr lang="ja-JP" altLang="en-US" sz="2400" b="1" dirty="0"/>
              <a:t>さんが体調不良を訴え、発熱、咳、のどの</a:t>
            </a:r>
            <a:endParaRPr lang="en-US" altLang="ja-JP" sz="2400" b="1" dirty="0"/>
          </a:p>
          <a:p>
            <a:pPr marL="0" indent="0">
              <a:lnSpc>
                <a:spcPct val="120000"/>
              </a:lnSpc>
              <a:buNone/>
            </a:pPr>
            <a:r>
              <a:rPr lang="en-US" altLang="ja-JP" sz="2400" b="1" dirty="0"/>
              <a:t>                </a:t>
            </a:r>
            <a:r>
              <a:rPr lang="ja-JP" altLang="en-US" sz="2400" b="1" dirty="0"/>
              <a:t>痛みがあることがわかりました。介護職員は、報告をしようと考えています。</a:t>
            </a:r>
            <a:endParaRPr lang="en-US" altLang="ja-JP" sz="2400" b="1" dirty="0"/>
          </a:p>
        </p:txBody>
      </p:sp>
      <p:sp>
        <p:nvSpPr>
          <p:cNvPr id="6" name="コンテンツ プレースホルダー 2">
            <a:extLst>
              <a:ext uri="{FF2B5EF4-FFF2-40B4-BE49-F238E27FC236}">
                <a16:creationId xmlns:a16="http://schemas.microsoft.com/office/drawing/2014/main" id="{66C3CCDA-CB40-402C-BDB3-A58CE642A7DB}"/>
              </a:ext>
            </a:extLst>
          </p:cNvPr>
          <p:cNvSpPr txBox="1">
            <a:spLocks/>
          </p:cNvSpPr>
          <p:nvPr/>
        </p:nvSpPr>
        <p:spPr>
          <a:xfrm>
            <a:off x="1" y="5002727"/>
            <a:ext cx="12191999" cy="15793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buNone/>
            </a:pPr>
            <a:r>
              <a:rPr lang="ja-JP" altLang="en-US" sz="1600" dirty="0"/>
              <a:t>＜補足情報＞</a:t>
            </a:r>
            <a:endParaRPr lang="en-US" altLang="ja-JP" sz="1600" dirty="0"/>
          </a:p>
          <a:p>
            <a:pPr>
              <a:lnSpc>
                <a:spcPct val="100000"/>
              </a:lnSpc>
              <a:spcBef>
                <a:spcPts val="0"/>
              </a:spcBef>
            </a:pPr>
            <a:r>
              <a:rPr lang="en-US" altLang="ja-JP" sz="1600" dirty="0"/>
              <a:t>A</a:t>
            </a:r>
            <a:r>
              <a:rPr lang="ja-JP" altLang="en-US" sz="1600" dirty="0"/>
              <a:t>さんは、４人部屋ｋ号室を利用しています （配置図１）。</a:t>
            </a:r>
            <a:endParaRPr lang="en-US" altLang="ja-JP" sz="1600" dirty="0"/>
          </a:p>
          <a:p>
            <a:pPr>
              <a:lnSpc>
                <a:spcPct val="100000"/>
              </a:lnSpc>
              <a:spcBef>
                <a:spcPts val="0"/>
              </a:spcBef>
            </a:pPr>
            <a:r>
              <a:rPr lang="ja-JP" altLang="en-US" sz="1600" dirty="0"/>
              <a:t>嘱託医は学会参加でしばらく不在されています（電話はつながります）。</a:t>
            </a:r>
            <a:endParaRPr lang="en-US" altLang="ja-JP" sz="1600" dirty="0"/>
          </a:p>
          <a:p>
            <a:pPr>
              <a:lnSpc>
                <a:spcPct val="100000"/>
              </a:lnSpc>
              <a:spcBef>
                <a:spcPts val="0"/>
              </a:spcBef>
            </a:pPr>
            <a:r>
              <a:rPr lang="ja-JP" altLang="en-US" sz="1600" dirty="0"/>
              <a:t>協力医療機関は、</a:t>
            </a:r>
            <a:r>
              <a:rPr lang="en-US" altLang="ja-JP" sz="1600" dirty="0"/>
              <a:t>Y</a:t>
            </a:r>
            <a:r>
              <a:rPr lang="ja-JP" altLang="en-US" sz="1600" dirty="0"/>
              <a:t>クリニックです。診療時間は、</a:t>
            </a:r>
            <a:r>
              <a:rPr lang="en-US" altLang="ja-JP" sz="1600" dirty="0"/>
              <a:t>9</a:t>
            </a:r>
            <a:r>
              <a:rPr lang="ja-JP" altLang="en-US" sz="1600" dirty="0"/>
              <a:t>時～</a:t>
            </a:r>
            <a:r>
              <a:rPr lang="en-US" altLang="ja-JP" sz="1600" dirty="0"/>
              <a:t>12</a:t>
            </a:r>
            <a:r>
              <a:rPr lang="ja-JP" altLang="en-US" sz="1600" dirty="0"/>
              <a:t>時、</a:t>
            </a:r>
            <a:r>
              <a:rPr lang="en-US" altLang="ja-JP" sz="1600" dirty="0"/>
              <a:t>14</a:t>
            </a:r>
            <a:r>
              <a:rPr lang="ja-JP" altLang="en-US" sz="1600" dirty="0"/>
              <a:t>時～</a:t>
            </a:r>
            <a:r>
              <a:rPr lang="en-US" altLang="ja-JP" sz="1600" dirty="0"/>
              <a:t>18</a:t>
            </a:r>
            <a:r>
              <a:rPr lang="ja-JP" altLang="en-US" sz="1600" dirty="0"/>
              <a:t>時、水・土曜日は午後休診、日曜は休診です。往診対応あり</a:t>
            </a:r>
            <a:endParaRPr lang="en-US" altLang="ja-JP" sz="1600" dirty="0"/>
          </a:p>
          <a:p>
            <a:pPr>
              <a:lnSpc>
                <a:spcPct val="100000"/>
              </a:lnSpc>
              <a:spcBef>
                <a:spcPts val="0"/>
              </a:spcBef>
            </a:pPr>
            <a:r>
              <a:rPr lang="ja-JP" altLang="en-US" sz="1600" dirty="0"/>
              <a:t>長崎県の感染症流行状況は、先月インフルエンザの流行入りが発表され、最近、職員のこどもさんがインフルエンザで休んでいるとの話が出ていました。</a:t>
            </a:r>
            <a:r>
              <a:rPr lang="en-US" altLang="ja-JP" sz="1600" dirty="0"/>
              <a:t>COVID-19</a:t>
            </a:r>
            <a:r>
              <a:rPr lang="ja-JP" altLang="en-US" sz="1600" dirty="0"/>
              <a:t>やマイコプラズマ肺炎、</a:t>
            </a:r>
            <a:r>
              <a:rPr lang="en-US" altLang="ja-JP" sz="1600" dirty="0"/>
              <a:t>RS</a:t>
            </a:r>
            <a:r>
              <a:rPr lang="ja-JP" altLang="en-US" sz="1600" dirty="0"/>
              <a:t>ウイルス感染症など呼吸器感染症の報告が例年と比較して多い状況です。</a:t>
            </a:r>
            <a:endParaRPr lang="en-US" altLang="ja-JP" sz="1600" dirty="0"/>
          </a:p>
        </p:txBody>
      </p:sp>
      <p:sp>
        <p:nvSpPr>
          <p:cNvPr id="5" name="タイトル 1">
            <a:extLst>
              <a:ext uri="{FF2B5EF4-FFF2-40B4-BE49-F238E27FC236}">
                <a16:creationId xmlns:a16="http://schemas.microsoft.com/office/drawing/2014/main" id="{4BFF1F54-2175-46B5-9C51-1FB3193A9ADA}"/>
              </a:ext>
            </a:extLst>
          </p:cNvPr>
          <p:cNvSpPr txBox="1">
            <a:spLocks/>
          </p:cNvSpPr>
          <p:nvPr/>
        </p:nvSpPr>
        <p:spPr>
          <a:xfrm>
            <a:off x="0" y="0"/>
            <a:ext cx="12192000" cy="720000"/>
          </a:xfrm>
          <a:prstGeom prst="rect">
            <a:avLst/>
          </a:prstGeom>
          <a:solidFill>
            <a:schemeClr val="accent1">
              <a:lumMod val="50000"/>
            </a:schemeClr>
          </a:solid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solidFill>
                  <a:schemeClr val="bg1"/>
                </a:solidFill>
              </a:rPr>
              <a:t>訓練シナリオ　　＜シーン１＞</a:t>
            </a:r>
          </a:p>
        </p:txBody>
      </p:sp>
    </p:spTree>
    <p:extLst>
      <p:ext uri="{BB962C8B-B14F-4D97-AF65-F5344CB8AC3E}">
        <p14:creationId xmlns:p14="http://schemas.microsoft.com/office/powerpoint/2010/main" val="3798826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35E68277-622C-457B-B7BC-CF5ACCB695E8}"/>
              </a:ext>
            </a:extLst>
          </p:cNvPr>
          <p:cNvSpPr txBox="1"/>
          <p:nvPr/>
        </p:nvSpPr>
        <p:spPr>
          <a:xfrm>
            <a:off x="212545" y="2599253"/>
            <a:ext cx="928098" cy="584775"/>
          </a:xfrm>
          <a:prstGeom prst="rect">
            <a:avLst/>
          </a:prstGeom>
          <a:noFill/>
        </p:spPr>
        <p:txBody>
          <a:bodyPr wrap="square">
            <a:spAutoFit/>
          </a:bodyPr>
          <a:lstStyle/>
          <a:p>
            <a:pPr algn="ctr">
              <a:spcBef>
                <a:spcPts val="1200"/>
              </a:spcBef>
            </a:pPr>
            <a:r>
              <a:rPr lang="en-US" altLang="ja-JP" sz="3200" b="1" dirty="0"/>
              <a:t>Q</a:t>
            </a:r>
            <a:r>
              <a:rPr lang="ja-JP" altLang="en-US" sz="3200" b="1" dirty="0"/>
              <a:t>１</a:t>
            </a:r>
            <a:endParaRPr lang="en-US" altLang="ja-JP" sz="3200" b="1" dirty="0"/>
          </a:p>
        </p:txBody>
      </p:sp>
      <p:sp>
        <p:nvSpPr>
          <p:cNvPr id="10" name="テキスト ボックス 9">
            <a:extLst>
              <a:ext uri="{FF2B5EF4-FFF2-40B4-BE49-F238E27FC236}">
                <a16:creationId xmlns:a16="http://schemas.microsoft.com/office/drawing/2014/main" id="{37366AFB-885C-4F69-B682-3FD67D6AFC36}"/>
              </a:ext>
            </a:extLst>
          </p:cNvPr>
          <p:cNvSpPr txBox="1"/>
          <p:nvPr/>
        </p:nvSpPr>
        <p:spPr>
          <a:xfrm>
            <a:off x="2523055" y="833331"/>
            <a:ext cx="7145888" cy="1384995"/>
          </a:xfrm>
          <a:prstGeom prst="rect">
            <a:avLst/>
          </a:prstGeom>
          <a:noFill/>
          <a:ln>
            <a:solidFill>
              <a:schemeClr val="tx1">
                <a:lumMod val="50000"/>
                <a:lumOff val="50000"/>
              </a:schemeClr>
            </a:solidFill>
          </a:ln>
        </p:spPr>
        <p:txBody>
          <a:bodyPr wrap="square">
            <a:spAutoFit/>
          </a:bodyPr>
          <a:lstStyle/>
          <a:p>
            <a:r>
              <a:rPr lang="ja-JP" altLang="en-US" sz="2800" dirty="0"/>
              <a:t>あなたは、入所系介護施設</a:t>
            </a:r>
            <a:r>
              <a:rPr lang="en-US" altLang="ja-JP" sz="2800" dirty="0"/>
              <a:t>X</a:t>
            </a:r>
            <a:r>
              <a:rPr lang="ja-JP" altLang="en-US" sz="2800" dirty="0"/>
              <a:t>の</a:t>
            </a:r>
            <a:endParaRPr lang="en-US" altLang="ja-JP" sz="2800" dirty="0"/>
          </a:p>
          <a:p>
            <a:r>
              <a:rPr lang="ja-JP" altLang="en-US" sz="2800" dirty="0"/>
              <a:t>　　介護施設参加者は、施設長</a:t>
            </a:r>
            <a:r>
              <a:rPr lang="en-US" altLang="ja-JP" sz="2800" dirty="0"/>
              <a:t>(</a:t>
            </a:r>
            <a:r>
              <a:rPr lang="ja-JP" altLang="en-US" sz="2800" dirty="0"/>
              <a:t>管理者</a:t>
            </a:r>
            <a:r>
              <a:rPr lang="en-US" altLang="ja-JP" sz="2800" dirty="0"/>
              <a:t>)</a:t>
            </a:r>
            <a:r>
              <a:rPr lang="ja-JP" altLang="en-US" sz="2800" dirty="0"/>
              <a:t>です。</a:t>
            </a:r>
            <a:endParaRPr lang="en-US" altLang="ja-JP" sz="2800" dirty="0"/>
          </a:p>
          <a:p>
            <a:r>
              <a:rPr lang="ja-JP" altLang="en-US" sz="2800" dirty="0"/>
              <a:t>　　医療機関参加者は、協力医療機関長です。</a:t>
            </a:r>
          </a:p>
        </p:txBody>
      </p:sp>
      <p:sp>
        <p:nvSpPr>
          <p:cNvPr id="11" name="テキスト ボックス 10">
            <a:extLst>
              <a:ext uri="{FF2B5EF4-FFF2-40B4-BE49-F238E27FC236}">
                <a16:creationId xmlns:a16="http://schemas.microsoft.com/office/drawing/2014/main" id="{92673B97-8FD4-4BD4-A9E8-809D51DC3C36}"/>
              </a:ext>
            </a:extLst>
          </p:cNvPr>
          <p:cNvSpPr txBox="1"/>
          <p:nvPr/>
        </p:nvSpPr>
        <p:spPr>
          <a:xfrm>
            <a:off x="1292258" y="5327087"/>
            <a:ext cx="7985239" cy="461665"/>
          </a:xfrm>
          <a:prstGeom prst="rect">
            <a:avLst/>
          </a:prstGeom>
          <a:noFill/>
        </p:spPr>
        <p:txBody>
          <a:bodyPr wrap="square">
            <a:spAutoFit/>
          </a:bodyPr>
          <a:lstStyle/>
          <a:p>
            <a:r>
              <a:rPr lang="ja-JP" altLang="en-US" sz="2400" dirty="0"/>
              <a:t>具体的にあなたの施設を思い出しながら考えてみましょう。</a:t>
            </a:r>
          </a:p>
        </p:txBody>
      </p:sp>
      <p:sp>
        <p:nvSpPr>
          <p:cNvPr id="6" name="タイトル 1">
            <a:extLst>
              <a:ext uri="{FF2B5EF4-FFF2-40B4-BE49-F238E27FC236}">
                <a16:creationId xmlns:a16="http://schemas.microsoft.com/office/drawing/2014/main" id="{45313F68-F136-4695-9929-5CE67D0626BE}"/>
              </a:ext>
            </a:extLst>
          </p:cNvPr>
          <p:cNvSpPr txBox="1">
            <a:spLocks/>
          </p:cNvSpPr>
          <p:nvPr/>
        </p:nvSpPr>
        <p:spPr>
          <a:xfrm>
            <a:off x="0" y="0"/>
            <a:ext cx="12192000" cy="720000"/>
          </a:xfrm>
          <a:prstGeom prst="rect">
            <a:avLst/>
          </a:prstGeom>
          <a:solidFill>
            <a:schemeClr val="accent1">
              <a:lumMod val="50000"/>
            </a:schemeClr>
          </a:solid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solidFill>
                  <a:schemeClr val="bg1"/>
                </a:solidFill>
              </a:rPr>
              <a:t>訓練シナリオ　　＜シーン１＞　演習</a:t>
            </a:r>
          </a:p>
        </p:txBody>
      </p:sp>
      <p:sp>
        <p:nvSpPr>
          <p:cNvPr id="9" name="タイトル 1">
            <a:extLst>
              <a:ext uri="{FF2B5EF4-FFF2-40B4-BE49-F238E27FC236}">
                <a16:creationId xmlns:a16="http://schemas.microsoft.com/office/drawing/2014/main" id="{A8B0E352-93F8-4D46-ACEC-03E41D862EFB}"/>
              </a:ext>
            </a:extLst>
          </p:cNvPr>
          <p:cNvSpPr txBox="1">
            <a:spLocks/>
          </p:cNvSpPr>
          <p:nvPr/>
        </p:nvSpPr>
        <p:spPr>
          <a:xfrm>
            <a:off x="10242664" y="712722"/>
            <a:ext cx="1949336" cy="686081"/>
          </a:xfrm>
          <a:prstGeom prst="rect">
            <a:avLst/>
          </a:prstGeom>
        </p:spPr>
        <p:txBody>
          <a:bodyPr>
            <a:normAutofit fontScale="9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（１０分）　</a:t>
            </a:r>
          </a:p>
        </p:txBody>
      </p:sp>
      <p:sp>
        <p:nvSpPr>
          <p:cNvPr id="12" name="テキスト ボックス 11">
            <a:extLst>
              <a:ext uri="{FF2B5EF4-FFF2-40B4-BE49-F238E27FC236}">
                <a16:creationId xmlns:a16="http://schemas.microsoft.com/office/drawing/2014/main" id="{6F23DEFA-7F7D-4B03-A6F9-43E3EEC7AE17}"/>
              </a:ext>
            </a:extLst>
          </p:cNvPr>
          <p:cNvSpPr txBox="1"/>
          <p:nvPr/>
        </p:nvSpPr>
        <p:spPr>
          <a:xfrm>
            <a:off x="1292258" y="3940437"/>
            <a:ext cx="10899742" cy="1231106"/>
          </a:xfrm>
          <a:prstGeom prst="rect">
            <a:avLst/>
          </a:prstGeom>
          <a:noFill/>
        </p:spPr>
        <p:txBody>
          <a:bodyPr wrap="square">
            <a:spAutoFit/>
          </a:bodyPr>
          <a:lstStyle/>
          <a:p>
            <a:pPr>
              <a:spcBef>
                <a:spcPts val="1200"/>
              </a:spcBef>
            </a:pPr>
            <a:r>
              <a:rPr lang="en-US" altLang="ja-JP" sz="3200" b="1" dirty="0"/>
              <a:t>22</a:t>
            </a:r>
            <a:r>
              <a:rPr lang="ja-JP" altLang="en-US" sz="3200" b="1" dirty="0"/>
              <a:t>時過ぎにあなた（施設長）に報告がありました。</a:t>
            </a:r>
            <a:endParaRPr lang="en-US" altLang="ja-JP" sz="3200" b="1" dirty="0"/>
          </a:p>
          <a:p>
            <a:pPr>
              <a:spcBef>
                <a:spcPts val="1200"/>
              </a:spcBef>
            </a:pPr>
            <a:r>
              <a:rPr lang="ja-JP" altLang="en-US" sz="3200" b="1" dirty="0"/>
              <a:t>その際、あなたは、どのような指示をしますか？（介）</a:t>
            </a:r>
            <a:endParaRPr lang="en-US" altLang="ja-JP" sz="3200" b="1" dirty="0"/>
          </a:p>
        </p:txBody>
      </p:sp>
      <p:sp>
        <p:nvSpPr>
          <p:cNvPr id="13" name="テキスト ボックス 12">
            <a:extLst>
              <a:ext uri="{FF2B5EF4-FFF2-40B4-BE49-F238E27FC236}">
                <a16:creationId xmlns:a16="http://schemas.microsoft.com/office/drawing/2014/main" id="{E061A870-F381-42FF-8F28-9A7C7ECBDA86}"/>
              </a:ext>
            </a:extLst>
          </p:cNvPr>
          <p:cNvSpPr txBox="1"/>
          <p:nvPr/>
        </p:nvSpPr>
        <p:spPr>
          <a:xfrm>
            <a:off x="1251222" y="2609584"/>
            <a:ext cx="10899742" cy="584775"/>
          </a:xfrm>
          <a:prstGeom prst="rect">
            <a:avLst/>
          </a:prstGeom>
          <a:noFill/>
        </p:spPr>
        <p:txBody>
          <a:bodyPr wrap="square">
            <a:spAutoFit/>
          </a:bodyPr>
          <a:lstStyle/>
          <a:p>
            <a:pPr>
              <a:spcBef>
                <a:spcPts val="1200"/>
              </a:spcBef>
            </a:pPr>
            <a:r>
              <a:rPr lang="ja-JP" altLang="en-US" sz="3200" b="1" dirty="0"/>
              <a:t>対応を振り返ってみて、見直す対応はありますか？（介・医）</a:t>
            </a:r>
            <a:endParaRPr lang="en-US" altLang="ja-JP" sz="3200" b="1" dirty="0"/>
          </a:p>
        </p:txBody>
      </p:sp>
      <p:sp>
        <p:nvSpPr>
          <p:cNvPr id="14" name="テキスト ボックス 13">
            <a:extLst>
              <a:ext uri="{FF2B5EF4-FFF2-40B4-BE49-F238E27FC236}">
                <a16:creationId xmlns:a16="http://schemas.microsoft.com/office/drawing/2014/main" id="{4A43E303-0872-4FB4-9B1D-68F51BF83DC2}"/>
              </a:ext>
            </a:extLst>
          </p:cNvPr>
          <p:cNvSpPr txBox="1"/>
          <p:nvPr/>
        </p:nvSpPr>
        <p:spPr>
          <a:xfrm>
            <a:off x="191678" y="3945056"/>
            <a:ext cx="1059544" cy="584775"/>
          </a:xfrm>
          <a:prstGeom prst="rect">
            <a:avLst/>
          </a:prstGeom>
          <a:noFill/>
        </p:spPr>
        <p:txBody>
          <a:bodyPr wrap="square">
            <a:spAutoFit/>
          </a:bodyPr>
          <a:lstStyle/>
          <a:p>
            <a:pPr algn="ctr">
              <a:spcBef>
                <a:spcPts val="1200"/>
              </a:spcBef>
            </a:pPr>
            <a:r>
              <a:rPr lang="en-US" altLang="ja-JP" sz="3200" b="1" dirty="0"/>
              <a:t>Q</a:t>
            </a:r>
            <a:r>
              <a:rPr lang="ja-JP" altLang="en-US" sz="3200" b="1" dirty="0"/>
              <a:t>２</a:t>
            </a:r>
            <a:endParaRPr lang="en-US" altLang="ja-JP" sz="3200" b="1" dirty="0"/>
          </a:p>
        </p:txBody>
      </p:sp>
    </p:spTree>
    <p:extLst>
      <p:ext uri="{BB962C8B-B14F-4D97-AF65-F5344CB8AC3E}">
        <p14:creationId xmlns:p14="http://schemas.microsoft.com/office/powerpoint/2010/main" val="239949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F0FE16F-4062-4464-A2D5-BF0C80A82DF2}"/>
              </a:ext>
            </a:extLst>
          </p:cNvPr>
          <p:cNvSpPr>
            <a:spLocks noGrp="1"/>
          </p:cNvSpPr>
          <p:nvPr>
            <p:ph idx="1"/>
          </p:nvPr>
        </p:nvSpPr>
        <p:spPr>
          <a:xfrm>
            <a:off x="109979" y="1551801"/>
            <a:ext cx="11972042" cy="3284150"/>
          </a:xfrm>
          <a:solidFill>
            <a:schemeClr val="accent4">
              <a:lumMod val="20000"/>
              <a:lumOff val="80000"/>
            </a:schemeClr>
          </a:solidFill>
        </p:spPr>
        <p:txBody>
          <a:bodyPr>
            <a:normAutofit/>
          </a:bodyPr>
          <a:lstStyle/>
          <a:p>
            <a:pPr marL="0" indent="0">
              <a:lnSpc>
                <a:spcPct val="120000"/>
              </a:lnSpc>
              <a:buNone/>
            </a:pPr>
            <a:r>
              <a:rPr lang="en-US" altLang="ja-JP" sz="2200" b="1" dirty="0"/>
              <a:t>12</a:t>
            </a:r>
            <a:r>
              <a:rPr lang="ja-JP" altLang="en-US" sz="2200" b="1" dirty="0"/>
              <a:t>月７日（土）午前</a:t>
            </a:r>
            <a:endParaRPr lang="en-US" altLang="ja-JP" sz="2200" b="1" dirty="0"/>
          </a:p>
          <a:p>
            <a:pPr>
              <a:lnSpc>
                <a:spcPct val="120000"/>
              </a:lnSpc>
            </a:pPr>
            <a:r>
              <a:rPr lang="ja-JP" altLang="en-US" sz="2200" b="1" dirty="0"/>
              <a:t>協力医療機関の診察により、</a:t>
            </a:r>
            <a:r>
              <a:rPr lang="en-US" altLang="ja-JP" sz="2200" b="1" dirty="0"/>
              <a:t>A</a:t>
            </a:r>
            <a:r>
              <a:rPr lang="ja-JP" altLang="en-US" sz="2200" b="1" dirty="0"/>
              <a:t>さん、</a:t>
            </a:r>
            <a:r>
              <a:rPr lang="en-US" altLang="ja-JP" sz="2200" b="1" dirty="0"/>
              <a:t>B</a:t>
            </a:r>
            <a:r>
              <a:rPr lang="ja-JP" altLang="en-US" sz="2200" b="1" dirty="0"/>
              <a:t>さん、</a:t>
            </a:r>
            <a:r>
              <a:rPr lang="en-US" altLang="ja-JP" sz="2200" b="1" dirty="0"/>
              <a:t>C</a:t>
            </a:r>
            <a:r>
              <a:rPr lang="ja-JP" altLang="en-US" sz="2200" b="1" dirty="0"/>
              <a:t>さんは「インフルエンザ</a:t>
            </a:r>
            <a:r>
              <a:rPr lang="en-US" altLang="ja-JP" sz="2200" b="1" dirty="0"/>
              <a:t>A</a:t>
            </a:r>
            <a:r>
              <a:rPr lang="ja-JP" altLang="en-US" sz="2200" b="1" dirty="0"/>
              <a:t>」と診断されました。</a:t>
            </a:r>
            <a:endParaRPr lang="en-US" altLang="ja-JP" sz="2200" b="1" dirty="0"/>
          </a:p>
          <a:p>
            <a:pPr>
              <a:lnSpc>
                <a:spcPct val="120000"/>
              </a:lnSpc>
            </a:pPr>
            <a:r>
              <a:rPr lang="ja-JP" altLang="en-US" sz="2200" b="1" dirty="0"/>
              <a:t>診断された３名以外にも、朝の検温で、食堂を利用する</a:t>
            </a:r>
            <a:r>
              <a:rPr lang="en-US" altLang="ja-JP" sz="2200" b="1" dirty="0"/>
              <a:t>D</a:t>
            </a:r>
            <a:r>
              <a:rPr lang="ja-JP" altLang="en-US" sz="2200" b="1" dirty="0"/>
              <a:t>さんの発熱が確認されました。</a:t>
            </a:r>
            <a:endParaRPr lang="en-US" altLang="ja-JP" sz="2200" b="1" dirty="0"/>
          </a:p>
          <a:p>
            <a:pPr>
              <a:lnSpc>
                <a:spcPct val="120000"/>
              </a:lnSpc>
            </a:pPr>
            <a:r>
              <a:rPr lang="ja-JP" altLang="en-US" sz="2200" b="1" dirty="0"/>
              <a:t>介護職員３名が発熱により休むと連絡がありました。</a:t>
            </a:r>
            <a:endParaRPr lang="en-US" altLang="ja-JP" sz="2200" b="1" dirty="0"/>
          </a:p>
          <a:p>
            <a:pPr>
              <a:lnSpc>
                <a:spcPct val="120000"/>
              </a:lnSpc>
            </a:pPr>
            <a:r>
              <a:rPr lang="ja-JP" altLang="en-US" sz="2200" b="1" dirty="0"/>
              <a:t>体調不良者は、合計で７名　［入所者４名（確定例３名、有症者１名）、職員３名（有症者３名）］となりました。</a:t>
            </a:r>
            <a:endParaRPr lang="en-US" altLang="ja-JP" sz="2200" b="1" dirty="0"/>
          </a:p>
        </p:txBody>
      </p:sp>
      <p:sp>
        <p:nvSpPr>
          <p:cNvPr id="5" name="タイトル 1">
            <a:extLst>
              <a:ext uri="{FF2B5EF4-FFF2-40B4-BE49-F238E27FC236}">
                <a16:creationId xmlns:a16="http://schemas.microsoft.com/office/drawing/2014/main" id="{BE004CFF-1223-4743-9098-FDE0F3ACA9DB}"/>
              </a:ext>
            </a:extLst>
          </p:cNvPr>
          <p:cNvSpPr txBox="1">
            <a:spLocks/>
          </p:cNvSpPr>
          <p:nvPr/>
        </p:nvSpPr>
        <p:spPr>
          <a:xfrm>
            <a:off x="0" y="0"/>
            <a:ext cx="12192000" cy="720000"/>
          </a:xfrm>
          <a:prstGeom prst="rect">
            <a:avLst/>
          </a:prstGeom>
          <a:solidFill>
            <a:schemeClr val="accent1">
              <a:lumMod val="50000"/>
            </a:schemeClr>
          </a:solid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solidFill>
                  <a:schemeClr val="bg1"/>
                </a:solidFill>
              </a:rPr>
              <a:t>訓練シナリオ　　＜シーン２＞</a:t>
            </a:r>
          </a:p>
        </p:txBody>
      </p:sp>
    </p:spTree>
    <p:extLst>
      <p:ext uri="{BB962C8B-B14F-4D97-AF65-F5344CB8AC3E}">
        <p14:creationId xmlns:p14="http://schemas.microsoft.com/office/powerpoint/2010/main" val="355646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35E68277-622C-457B-B7BC-CF5ACCB695E8}"/>
              </a:ext>
            </a:extLst>
          </p:cNvPr>
          <p:cNvSpPr txBox="1"/>
          <p:nvPr/>
        </p:nvSpPr>
        <p:spPr>
          <a:xfrm>
            <a:off x="495349" y="2988071"/>
            <a:ext cx="984659" cy="584775"/>
          </a:xfrm>
          <a:prstGeom prst="rect">
            <a:avLst/>
          </a:prstGeom>
          <a:noFill/>
        </p:spPr>
        <p:txBody>
          <a:bodyPr wrap="square">
            <a:spAutoFit/>
          </a:bodyPr>
          <a:lstStyle/>
          <a:p>
            <a:pPr>
              <a:spcBef>
                <a:spcPts val="1200"/>
              </a:spcBef>
            </a:pPr>
            <a:r>
              <a:rPr lang="en-US" altLang="ja-JP" sz="3200" b="1" dirty="0"/>
              <a:t>Q</a:t>
            </a:r>
            <a:r>
              <a:rPr lang="ja-JP" altLang="en-US" sz="3200" b="1" dirty="0"/>
              <a:t>３</a:t>
            </a:r>
            <a:endParaRPr lang="en-US" altLang="ja-JP" sz="3200" b="1" dirty="0"/>
          </a:p>
        </p:txBody>
      </p:sp>
      <p:sp>
        <p:nvSpPr>
          <p:cNvPr id="11" name="テキスト ボックス 10">
            <a:extLst>
              <a:ext uri="{FF2B5EF4-FFF2-40B4-BE49-F238E27FC236}">
                <a16:creationId xmlns:a16="http://schemas.microsoft.com/office/drawing/2014/main" id="{92673B97-8FD4-4BD4-A9E8-809D51DC3C36}"/>
              </a:ext>
            </a:extLst>
          </p:cNvPr>
          <p:cNvSpPr txBox="1"/>
          <p:nvPr/>
        </p:nvSpPr>
        <p:spPr>
          <a:xfrm>
            <a:off x="50427" y="5453975"/>
            <a:ext cx="12091146" cy="461665"/>
          </a:xfrm>
          <a:prstGeom prst="rect">
            <a:avLst/>
          </a:prstGeom>
          <a:noFill/>
        </p:spPr>
        <p:txBody>
          <a:bodyPr wrap="square">
            <a:spAutoFit/>
          </a:bodyPr>
          <a:lstStyle/>
          <a:p>
            <a:r>
              <a:rPr lang="ja-JP" altLang="en-US" sz="2400" dirty="0"/>
              <a:t>特に、医療連携について、予め決めておく・確認しておくことはどのようなことでしょうか？</a:t>
            </a:r>
          </a:p>
        </p:txBody>
      </p:sp>
      <p:sp>
        <p:nvSpPr>
          <p:cNvPr id="6" name="タイトル 1">
            <a:extLst>
              <a:ext uri="{FF2B5EF4-FFF2-40B4-BE49-F238E27FC236}">
                <a16:creationId xmlns:a16="http://schemas.microsoft.com/office/drawing/2014/main" id="{51AD0F72-4C15-4DC5-A0D1-ED5768C8CF23}"/>
              </a:ext>
            </a:extLst>
          </p:cNvPr>
          <p:cNvSpPr txBox="1">
            <a:spLocks/>
          </p:cNvSpPr>
          <p:nvPr/>
        </p:nvSpPr>
        <p:spPr>
          <a:xfrm>
            <a:off x="0" y="0"/>
            <a:ext cx="12192000" cy="720000"/>
          </a:xfrm>
          <a:prstGeom prst="rect">
            <a:avLst/>
          </a:prstGeom>
          <a:solidFill>
            <a:schemeClr val="accent1">
              <a:lumMod val="50000"/>
            </a:schemeClr>
          </a:solidFill>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solidFill>
                  <a:schemeClr val="bg1"/>
                </a:solidFill>
              </a:rPr>
              <a:t>訓練シナリオ　　＜シーン２＞　演習</a:t>
            </a:r>
          </a:p>
        </p:txBody>
      </p:sp>
      <p:sp>
        <p:nvSpPr>
          <p:cNvPr id="9" name="タイトル 1">
            <a:extLst>
              <a:ext uri="{FF2B5EF4-FFF2-40B4-BE49-F238E27FC236}">
                <a16:creationId xmlns:a16="http://schemas.microsoft.com/office/drawing/2014/main" id="{A8B0E352-93F8-4D46-ACEC-03E41D862EFB}"/>
              </a:ext>
            </a:extLst>
          </p:cNvPr>
          <p:cNvSpPr txBox="1">
            <a:spLocks/>
          </p:cNvSpPr>
          <p:nvPr/>
        </p:nvSpPr>
        <p:spPr>
          <a:xfrm>
            <a:off x="10143244" y="717333"/>
            <a:ext cx="2048759" cy="686081"/>
          </a:xfrm>
          <a:prstGeom prst="rect">
            <a:avLst/>
          </a:prstGeom>
        </p:spPr>
        <p:txBody>
          <a:bodyP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（１０分）　</a:t>
            </a:r>
          </a:p>
        </p:txBody>
      </p:sp>
      <p:sp>
        <p:nvSpPr>
          <p:cNvPr id="7" name="テキスト ボックス 6">
            <a:extLst>
              <a:ext uri="{FF2B5EF4-FFF2-40B4-BE49-F238E27FC236}">
                <a16:creationId xmlns:a16="http://schemas.microsoft.com/office/drawing/2014/main" id="{976EDAF9-C42A-4940-BC9E-A5FA273552C6}"/>
              </a:ext>
            </a:extLst>
          </p:cNvPr>
          <p:cNvSpPr txBox="1"/>
          <p:nvPr/>
        </p:nvSpPr>
        <p:spPr>
          <a:xfrm>
            <a:off x="2523056" y="942360"/>
            <a:ext cx="7145888" cy="1384995"/>
          </a:xfrm>
          <a:prstGeom prst="rect">
            <a:avLst/>
          </a:prstGeom>
          <a:noFill/>
          <a:ln>
            <a:solidFill>
              <a:schemeClr val="tx1">
                <a:lumMod val="50000"/>
                <a:lumOff val="50000"/>
              </a:schemeClr>
            </a:solidFill>
          </a:ln>
        </p:spPr>
        <p:txBody>
          <a:bodyPr wrap="square">
            <a:spAutoFit/>
          </a:bodyPr>
          <a:lstStyle/>
          <a:p>
            <a:r>
              <a:rPr lang="ja-JP" altLang="en-US" sz="2800" dirty="0"/>
              <a:t>あなたは、入所系介護施設</a:t>
            </a:r>
            <a:r>
              <a:rPr lang="en-US" altLang="ja-JP" sz="2800" dirty="0"/>
              <a:t>X</a:t>
            </a:r>
            <a:r>
              <a:rPr lang="ja-JP" altLang="en-US" sz="2800" dirty="0"/>
              <a:t>の</a:t>
            </a:r>
            <a:endParaRPr lang="en-US" altLang="ja-JP" sz="2800" dirty="0"/>
          </a:p>
          <a:p>
            <a:r>
              <a:rPr lang="ja-JP" altLang="en-US" sz="2800" dirty="0"/>
              <a:t>　　介護施設参加者は、施設長</a:t>
            </a:r>
            <a:r>
              <a:rPr lang="en-US" altLang="ja-JP" sz="2800" dirty="0"/>
              <a:t>(</a:t>
            </a:r>
            <a:r>
              <a:rPr lang="ja-JP" altLang="en-US" sz="2800" dirty="0"/>
              <a:t>管理者</a:t>
            </a:r>
            <a:r>
              <a:rPr lang="en-US" altLang="ja-JP" sz="2800" dirty="0"/>
              <a:t>)</a:t>
            </a:r>
            <a:r>
              <a:rPr lang="ja-JP" altLang="en-US" sz="2800" dirty="0"/>
              <a:t>です。</a:t>
            </a:r>
            <a:endParaRPr lang="en-US" altLang="ja-JP" sz="2800" dirty="0"/>
          </a:p>
          <a:p>
            <a:r>
              <a:rPr lang="ja-JP" altLang="en-US" sz="2800" dirty="0"/>
              <a:t>　　医療機関参加者は、協力医療機関長です。</a:t>
            </a:r>
          </a:p>
        </p:txBody>
      </p:sp>
      <p:sp>
        <p:nvSpPr>
          <p:cNvPr id="12" name="テキスト ボックス 11">
            <a:extLst>
              <a:ext uri="{FF2B5EF4-FFF2-40B4-BE49-F238E27FC236}">
                <a16:creationId xmlns:a16="http://schemas.microsoft.com/office/drawing/2014/main" id="{99AA241F-9FFA-4DEF-AD5D-4F6F18AA434B}"/>
              </a:ext>
            </a:extLst>
          </p:cNvPr>
          <p:cNvSpPr txBox="1"/>
          <p:nvPr/>
        </p:nvSpPr>
        <p:spPr>
          <a:xfrm>
            <a:off x="1480008" y="2988071"/>
            <a:ext cx="10350631" cy="1877437"/>
          </a:xfrm>
          <a:prstGeom prst="rect">
            <a:avLst/>
          </a:prstGeom>
          <a:noFill/>
        </p:spPr>
        <p:txBody>
          <a:bodyPr wrap="square">
            <a:spAutoFit/>
          </a:bodyPr>
          <a:lstStyle/>
          <a:p>
            <a:pPr>
              <a:spcBef>
                <a:spcPts val="1200"/>
              </a:spcBef>
            </a:pPr>
            <a:r>
              <a:rPr lang="ja-JP" altLang="en-US" sz="3200" b="1" dirty="0"/>
              <a:t>今後、新たな患者の発生が懸念されます。</a:t>
            </a:r>
            <a:endParaRPr lang="en-US" altLang="ja-JP" sz="3200" b="1" dirty="0"/>
          </a:p>
          <a:p>
            <a:pPr>
              <a:spcBef>
                <a:spcPts val="1200"/>
              </a:spcBef>
            </a:pPr>
            <a:r>
              <a:rPr lang="ja-JP" altLang="en-US" sz="3200" b="1" dirty="0"/>
              <a:t>どのような対応を行いますか？</a:t>
            </a:r>
            <a:endParaRPr lang="en-US" altLang="ja-JP" sz="3200" b="1" dirty="0"/>
          </a:p>
          <a:p>
            <a:pPr>
              <a:spcBef>
                <a:spcPts val="1200"/>
              </a:spcBef>
            </a:pPr>
            <a:r>
              <a:rPr lang="ja-JP" altLang="en-US" sz="3200" b="1" dirty="0"/>
              <a:t>土日に入りますが、今のうちにできることは何ですか？</a:t>
            </a:r>
            <a:endParaRPr lang="en-US" altLang="ja-JP" sz="3200" b="1" dirty="0"/>
          </a:p>
        </p:txBody>
      </p:sp>
    </p:spTree>
    <p:extLst>
      <p:ext uri="{BB962C8B-B14F-4D97-AF65-F5344CB8AC3E}">
        <p14:creationId xmlns:p14="http://schemas.microsoft.com/office/powerpoint/2010/main" val="18818910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7821</TotalTime>
  <Words>621</Words>
  <Application>Microsoft Office PowerPoint</Application>
  <PresentationFormat>ワイド画面</PresentationFormat>
  <Paragraphs>46</Paragraphs>
  <Slides>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BIZ UDPゴシック</vt:lpstr>
      <vt:lpstr>游ゴシック</vt:lpstr>
      <vt:lpstr>Arial</vt:lpstr>
      <vt:lpstr>Office テーマ</vt:lpstr>
      <vt:lpstr>介護施設と医療機関の連携強化 感染症発生時の対応訓練 （机上訓練）</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浦川美穂</dc:creator>
  <cp:lastModifiedBy>浦川美穂</cp:lastModifiedBy>
  <cp:revision>65</cp:revision>
  <cp:lastPrinted>2024-12-04T07:33:03Z</cp:lastPrinted>
  <dcterms:created xsi:type="dcterms:W3CDTF">2023-10-23T06:04:04Z</dcterms:created>
  <dcterms:modified xsi:type="dcterms:W3CDTF">2024-12-17T01:45:51Z</dcterms:modified>
</cp:coreProperties>
</file>