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906000" type="A4"/>
  <p:notesSz cx="6792913" cy="99250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30" autoAdjust="0"/>
    <p:restoredTop sz="94660"/>
  </p:normalViewPr>
  <p:slideViewPr>
    <p:cSldViewPr>
      <p:cViewPr>
        <p:scale>
          <a:sx n="100" d="100"/>
          <a:sy n="100" d="100"/>
        </p:scale>
        <p:origin x="1224" y="-263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4183" cy="498088"/>
          </a:xfrm>
          <a:prstGeom prst="rect">
            <a:avLst/>
          </a:prstGeom>
        </p:spPr>
        <p:txBody>
          <a:bodyPr vert="horz" lIns="91998" tIns="46000" rIns="91998" bIns="4600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7130" y="1"/>
            <a:ext cx="2944182" cy="498088"/>
          </a:xfrm>
          <a:prstGeom prst="rect">
            <a:avLst/>
          </a:prstGeom>
        </p:spPr>
        <p:txBody>
          <a:bodyPr vert="horz" lIns="91998" tIns="46000" rIns="91998" bIns="46000" rtlCol="0"/>
          <a:lstStyle>
            <a:lvl1pPr algn="r">
              <a:defRPr sz="1200"/>
            </a:lvl1pPr>
          </a:lstStyle>
          <a:p>
            <a:fld id="{937127A8-3330-4DDB-BA6B-BD77A965D039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239838"/>
            <a:ext cx="23193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6000" rIns="91998" bIns="4600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8816" y="4776541"/>
            <a:ext cx="5435291" cy="3908078"/>
          </a:xfrm>
          <a:prstGeom prst="rect">
            <a:avLst/>
          </a:prstGeom>
        </p:spPr>
        <p:txBody>
          <a:bodyPr vert="horz" lIns="91998" tIns="46000" rIns="91998" bIns="4600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426963"/>
            <a:ext cx="2944183" cy="498088"/>
          </a:xfrm>
          <a:prstGeom prst="rect">
            <a:avLst/>
          </a:prstGeom>
        </p:spPr>
        <p:txBody>
          <a:bodyPr vert="horz" lIns="91998" tIns="46000" rIns="91998" bIns="4600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7130" y="9426963"/>
            <a:ext cx="2944182" cy="498088"/>
          </a:xfrm>
          <a:prstGeom prst="rect">
            <a:avLst/>
          </a:prstGeom>
        </p:spPr>
        <p:txBody>
          <a:bodyPr vert="horz" lIns="91998" tIns="46000" rIns="91998" bIns="46000" rtlCol="0" anchor="b"/>
          <a:lstStyle>
            <a:lvl1pPr algn="r">
              <a:defRPr sz="1200"/>
            </a:lvl1pPr>
          </a:lstStyle>
          <a:p>
            <a:fld id="{4A814BD2-CEF4-4209-AD1D-B4DBD8730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01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DEE54CD-DF99-4D77-A723-91D5BE85D7F5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F157FF9-442D-4201-A55A-ECDAAB5FA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67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DEE54CD-DF99-4D77-A723-91D5BE85D7F5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F157FF9-442D-4201-A55A-ECDAAB5FA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DEE54CD-DF99-4D77-A723-91D5BE85D7F5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F157FF9-442D-4201-A55A-ECDAAB5FA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98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DEE54CD-DF99-4D77-A723-91D5BE85D7F5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F157FF9-442D-4201-A55A-ECDAAB5FA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27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DEE54CD-DF99-4D77-A723-91D5BE85D7F5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F157FF9-442D-4201-A55A-ECDAAB5FA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99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DEE54CD-DF99-4D77-A723-91D5BE85D7F5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F157FF9-442D-4201-A55A-ECDAAB5FA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29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DEE54CD-DF99-4D77-A723-91D5BE85D7F5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F157FF9-442D-4201-A55A-ECDAAB5FA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45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DEE54CD-DF99-4D77-A723-91D5BE85D7F5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F157FF9-442D-4201-A55A-ECDAAB5FA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9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DEE54CD-DF99-4D77-A723-91D5BE85D7F5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F157FF9-442D-4201-A55A-ECDAAB5FA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40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DEE54CD-DF99-4D77-A723-91D5BE85D7F5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F157FF9-442D-4201-A55A-ECDAAB5FA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3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DEE54CD-DF99-4D77-A723-91D5BE85D7F5}" type="datetimeFigureOut">
              <a:rPr kumimoji="1" lang="ja-JP" altLang="en-US" smtClean="0"/>
              <a:t>2025/9/3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F157FF9-442D-4201-A55A-ECDAAB5FA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98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61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6000" y="39000"/>
            <a:ext cx="6786000" cy="9828000"/>
          </a:xfrm>
          <a:prstGeom prst="rect">
            <a:avLst/>
          </a:prstGeom>
          <a:solidFill>
            <a:srgbClr val="FFFFFF">
              <a:alpha val="69804"/>
            </a:srgb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2000" tIns="36000" rIns="72000" bIns="36000" rtlCol="0" anchor="t" anchorCtr="0"/>
          <a:lstStyle/>
          <a:p>
            <a:pPr>
              <a:lnSpc>
                <a:spcPts val="2200"/>
              </a:lnSpc>
            </a:pPr>
            <a:endParaRPr lang="en-US" altLang="ja-JP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452" y="214571"/>
            <a:ext cx="6480000" cy="968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36000" tIns="252000" rIns="36000" bIns="72000" rtlCol="0" anchor="ctr" anchorCtr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sz="2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農林水産大臣賞</a:t>
            </a:r>
            <a:endParaRPr lang="en-US" altLang="ja-JP" sz="2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spcBef>
                <a:spcPts val="800"/>
              </a:spcBef>
            </a:pPr>
            <a:r>
              <a:rPr lang="ja-JP" altLang="en-US" sz="2000" b="1" spc="1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幻の高来そば振興協議会（長崎県 諫早市）</a:t>
            </a:r>
            <a:endParaRPr lang="en-US" altLang="ja-JP" sz="2000" b="1" spc="1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79452" y="1368000"/>
            <a:ext cx="6480000" cy="693371"/>
          </a:xfrm>
          <a:prstGeom prst="roundRect">
            <a:avLst/>
          </a:prstGeom>
          <a:solidFill>
            <a:srgbClr val="1DA33D">
              <a:alpha val="10196"/>
            </a:srgbClr>
          </a:solidFill>
          <a:ln w="317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36000" rIns="72000" bIns="36000" rtlCol="0" anchor="ctr">
            <a:spAutoFit/>
          </a:bodyPr>
          <a:lstStyle/>
          <a:p>
            <a:r>
              <a:rPr lang="ja-JP" altLang="en-US" b="1" spc="-3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轟渓流の名水が育んだ幻の「高来そば」を守り、次世代へ継承・振興する取組を核とした地域づくり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9043" y="627263"/>
            <a:ext cx="5434253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9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 まぼろし　  たか   き 　　　　　　　　　　　　　　　　　　　　　　　　　      いさはや</a:t>
            </a:r>
          </a:p>
        </p:txBody>
      </p:sp>
      <p:sp>
        <p:nvSpPr>
          <p:cNvPr id="14" name="Text Box 58"/>
          <p:cNvSpPr txBox="1">
            <a:spLocks noChangeArrowheads="1"/>
          </p:cNvSpPr>
          <p:nvPr/>
        </p:nvSpPr>
        <p:spPr bwMode="auto">
          <a:xfrm>
            <a:off x="2444653" y="9633520"/>
            <a:ext cx="21240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「新そばまつり」の様子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71452" y="2288124"/>
            <a:ext cx="6696000" cy="5428272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just">
              <a:lnSpc>
                <a:spcPts val="1700"/>
              </a:lnSpc>
              <a:spcAft>
                <a:spcPts val="400"/>
              </a:spcAft>
            </a:pPr>
            <a:r>
              <a:rPr lang="ja-JP" altLang="en-US" sz="1500" b="1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500" b="1" u="sng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lang="en-US" altLang="ja-JP" sz="1500" b="1" u="sng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 </a:t>
            </a:r>
            <a:r>
              <a:rPr lang="ja-JP" altLang="en-US" sz="1500" b="1" u="sng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地区の概要</a:t>
            </a:r>
            <a:endParaRPr lang="en-US" altLang="ja-JP" sz="1500" b="1" u="sng" spc="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180000" algn="just">
              <a:lnSpc>
                <a:spcPts val="1700"/>
              </a:lnSpc>
            </a:pPr>
            <a:r>
              <a:rPr lang="ja-JP" altLang="en-US" sz="13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高来地区は、県央　諫早市の東部に位置し、多良岳から有明海に向かって南向きに広がる丘陵地と、住宅や商店、農業用ハウスなどが並ぶ平坦地帯に分けられ、その標高差は約</a:t>
            </a:r>
            <a:r>
              <a:rPr lang="en-US" altLang="ja-JP" sz="13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1,000</a:t>
            </a:r>
            <a:r>
              <a:rPr lang="ja-JP" altLang="en-US" sz="13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ｍ近くに達し、豊かな自然に恵まれ、丘陵地では柑橘類を中心とした果樹、平坦地では水稲、麦類のほか施設園芸等が盛んな地域である。</a:t>
            </a:r>
          </a:p>
          <a:p>
            <a:pPr marL="180000" indent="-266700" algn="just" hangingPunct="0">
              <a:lnSpc>
                <a:spcPts val="1700"/>
              </a:lnSpc>
              <a:spcBef>
                <a:spcPts val="1200"/>
              </a:spcBef>
              <a:spcAft>
                <a:spcPts val="400"/>
              </a:spcAft>
            </a:pPr>
            <a:r>
              <a:rPr lang="ja-JP" altLang="en-US" sz="1500" b="1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500" b="1" u="sng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en-US" altLang="ja-JP" sz="1500" b="1" u="sng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 </a:t>
            </a:r>
            <a:r>
              <a:rPr lang="ja-JP" altLang="en-US" sz="1500" b="1" u="sng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団体の概要</a:t>
            </a:r>
            <a:endParaRPr lang="en-US" altLang="ja-JP" sz="1500" b="1" u="sng" spc="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180000" algn="just" hangingPunct="0">
              <a:lnSpc>
                <a:spcPts val="1700"/>
              </a:lnSpc>
            </a:pPr>
            <a:r>
              <a:rPr lang="ja-JP" altLang="en-US" sz="13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在来種である「高来そば」は、地区内のどこの農家でも米や野菜作りの傍らで栽培されていたが、時代とともに栽培が減少し、平成２０年頃には高来町金崎地区で、わずか数軒での栽培まで減少し、かつ収穫量も年々減少しており、近い将来には幻と化すかもしれないと存続が危ぶまれていた。そこで、高来そばの美味しさをもっと多くの人に知ってもらい、地域おこしにつなげようと、平成２２年</a:t>
            </a:r>
            <a:r>
              <a:rPr lang="en-US" altLang="ja-JP" sz="13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ja-JP" altLang="en-US" sz="13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月に地元の農家を中心とした有志らが集い「幻の高来そば振興協議会」を設立し、各種取組を進めている。</a:t>
            </a:r>
            <a:endParaRPr lang="en-US" altLang="ja-JP" sz="1300" spc="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66700" indent="-266700" algn="just" hangingPunct="0">
              <a:lnSpc>
                <a:spcPts val="1700"/>
              </a:lnSpc>
              <a:spcBef>
                <a:spcPts val="1200"/>
              </a:spcBef>
              <a:spcAft>
                <a:spcPts val="400"/>
              </a:spcAft>
            </a:pPr>
            <a:r>
              <a:rPr lang="ja-JP" altLang="en-US" sz="1500" b="1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500" b="1" u="sng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r>
              <a:rPr lang="en-US" altLang="ja-JP" sz="1500" b="1" u="sng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 </a:t>
            </a:r>
            <a:r>
              <a:rPr lang="ja-JP" altLang="en-US" sz="1500" b="1" u="sng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団体の取組み</a:t>
            </a:r>
            <a:endParaRPr lang="en-US" altLang="ja-JP" sz="1500" b="1" u="sng" spc="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180000" algn="just" hangingPunct="0">
              <a:lnSpc>
                <a:spcPts val="1700"/>
              </a:lnSpc>
            </a:pPr>
            <a:r>
              <a:rPr lang="ja-JP" altLang="en-US" sz="13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絶滅寸前となった在来種「高来そば」を、耕作放棄地を活用した専用の採種圃場を設け、種の保存に取り組むとともに、耕作放棄地を再生した農地等への作付けによる生産拡大、生麺・冷凍生麺・乾麺等の加工品を製造し、直売所等での販売。</a:t>
            </a:r>
            <a:endParaRPr lang="en-US" altLang="ja-JP" sz="1300" spc="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180000" algn="just" hangingPunct="0">
              <a:lnSpc>
                <a:spcPts val="1700"/>
              </a:lnSpc>
            </a:pPr>
            <a:endParaRPr lang="en-US" altLang="ja-JP" sz="1300" spc="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180000" algn="just" hangingPunct="0">
              <a:lnSpc>
                <a:spcPts val="1700"/>
              </a:lnSpc>
            </a:pPr>
            <a:r>
              <a:rPr lang="ja-JP" altLang="en-US" sz="13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会設立当初から毎年</a:t>
            </a:r>
            <a:r>
              <a:rPr lang="en-US" altLang="ja-JP" sz="13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13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月第１日曜日に「新そばまつり」を開催し、令和６年までに</a:t>
            </a:r>
            <a:r>
              <a:rPr lang="en-US" altLang="ja-JP" sz="13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  <a:r>
              <a:rPr lang="ja-JP" altLang="en-US" sz="13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回を数え、地域の一大イベントとなっており、平成</a:t>
            </a:r>
            <a:r>
              <a:rPr lang="en-US" altLang="ja-JP" sz="13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</a:t>
            </a:r>
            <a:r>
              <a:rPr lang="ja-JP" altLang="en-US" sz="13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年には、「幻の高来そば」として商標登録を行ったことと併せて、「高来そば」の認知度向上に大きく寄与。</a:t>
            </a:r>
            <a:endParaRPr lang="en-US" altLang="ja-JP" sz="1300" spc="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92075" indent="174625" algn="just" hangingPunct="0">
              <a:lnSpc>
                <a:spcPts val="1700"/>
              </a:lnSpc>
              <a:spcBef>
                <a:spcPts val="1000"/>
              </a:spcBef>
            </a:pPr>
            <a:r>
              <a:rPr lang="ja-JP" altLang="en-US" sz="1300" spc="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加えて、一般向けに毎月「そば打ち勉強会」の開催、地元小学校の食育活動等の取組により、消費者等との交流も促進し、地域の活性化に貢献。</a:t>
            </a:r>
          </a:p>
        </p:txBody>
      </p:sp>
      <p:sp>
        <p:nvSpPr>
          <p:cNvPr id="21" name="正方形/長方形 18"/>
          <p:cNvSpPr>
            <a:spLocks noChangeArrowheads="1"/>
          </p:cNvSpPr>
          <p:nvPr/>
        </p:nvSpPr>
        <p:spPr bwMode="auto">
          <a:xfrm>
            <a:off x="4523368" y="9626582"/>
            <a:ext cx="21600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「そば打ち勉強会」の様子</a:t>
            </a:r>
          </a:p>
        </p:txBody>
      </p:sp>
      <p:sp>
        <p:nvSpPr>
          <p:cNvPr id="23" name="正方形/長方形 18"/>
          <p:cNvSpPr>
            <a:spLocks noChangeArrowheads="1"/>
          </p:cNvSpPr>
          <p:nvPr/>
        </p:nvSpPr>
        <p:spPr bwMode="auto">
          <a:xfrm>
            <a:off x="144000" y="9633520"/>
            <a:ext cx="21600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「高来そば」の作柄確認の様子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68DF5FF-ADB2-1E65-75DD-100A9B896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2" y="7943149"/>
            <a:ext cx="2265201" cy="167761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9FEDCD3-2E06-E05C-3B8B-C1020324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653" y="7977336"/>
            <a:ext cx="1930831" cy="164342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A70E88B-F73E-5869-4E2E-566D3820E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869" y="7924804"/>
            <a:ext cx="2065679" cy="167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7067</TotalTime>
  <Words>480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ＭＳ Ｐゴシック</vt:lpstr>
      <vt:lpstr>游ゴシック</vt:lpstr>
      <vt:lpstr>Arial</vt:lpstr>
      <vt:lpstr>Calibri</vt:lpstr>
      <vt:lpstr>Office ​​テーマ</vt:lpstr>
      <vt:lpstr>PowerPoint プレゼンテーション</vt:lpstr>
    </vt:vector>
  </TitlesOfParts>
  <Company>九州農政局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淺野　弘幸</dc:creator>
  <cp:lastModifiedBy>渡邊 勇人(WATANABE Hayato)</cp:lastModifiedBy>
  <cp:revision>434</cp:revision>
  <cp:lastPrinted>2024-09-06T01:14:03Z</cp:lastPrinted>
  <dcterms:created xsi:type="dcterms:W3CDTF">2015-10-30T04:28:50Z</dcterms:created>
  <dcterms:modified xsi:type="dcterms:W3CDTF">2025-09-03T02:00:58Z</dcterms:modified>
</cp:coreProperties>
</file>