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0" r:id="rId2"/>
    <p:sldId id="290" r:id="rId3"/>
    <p:sldId id="337" r:id="rId4"/>
    <p:sldId id="342" r:id="rId5"/>
    <p:sldId id="343" r:id="rId6"/>
    <p:sldId id="339" r:id="rId7"/>
    <p:sldId id="340" r:id="rId8"/>
    <p:sldId id="341" r:id="rId9"/>
    <p:sldId id="270" r:id="rId10"/>
  </p:sldIdLst>
  <p:sldSz cx="6858000" cy="9144000" type="screen4x3"/>
  <p:notesSz cx="6807200" cy="9939338"/>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2083" autoAdjust="0"/>
  </p:normalViewPr>
  <p:slideViewPr>
    <p:cSldViewPr>
      <p:cViewPr varScale="1">
        <p:scale>
          <a:sx n="79" d="100"/>
          <a:sy n="79" d="100"/>
        </p:scale>
        <p:origin x="3492"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6" cy="496967"/>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2021/6/11</a:t>
            </a:fld>
            <a:endParaRPr kumimoji="1" lang="ja-JP" altLang="en-US"/>
          </a:p>
        </p:txBody>
      </p:sp>
      <p:sp>
        <p:nvSpPr>
          <p:cNvPr id="4" name="スライド イメージ プレースホルダー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6" cy="496967"/>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6967"/>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5"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13"/>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97"/>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97"/>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13"/>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1"/>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38" indent="0">
              <a:buNone/>
              <a:defRPr sz="2267">
                <a:solidFill>
                  <a:schemeClr val="tx1">
                    <a:tint val="75000"/>
                  </a:schemeClr>
                </a:solidFill>
              </a:defRPr>
            </a:lvl2pPr>
            <a:lvl3pPr marL="1142075" indent="0">
              <a:buNone/>
              <a:defRPr sz="2000">
                <a:solidFill>
                  <a:schemeClr val="tx1">
                    <a:tint val="75000"/>
                  </a:schemeClr>
                </a:solidFill>
              </a:defRPr>
            </a:lvl3pPr>
            <a:lvl4pPr marL="1713112" indent="0">
              <a:buNone/>
              <a:defRPr sz="1733">
                <a:solidFill>
                  <a:schemeClr val="tx1">
                    <a:tint val="75000"/>
                  </a:schemeClr>
                </a:solidFill>
              </a:defRPr>
            </a:lvl4pPr>
            <a:lvl5pPr marL="2284151" indent="0">
              <a:buNone/>
              <a:defRPr sz="1733">
                <a:solidFill>
                  <a:schemeClr val="tx1">
                    <a:tint val="75000"/>
                  </a:schemeClr>
                </a:solidFill>
              </a:defRPr>
            </a:lvl5pPr>
            <a:lvl6pPr marL="2855187" indent="0">
              <a:buNone/>
              <a:defRPr sz="1733">
                <a:solidFill>
                  <a:schemeClr val="tx1">
                    <a:tint val="75000"/>
                  </a:schemeClr>
                </a:solidFill>
              </a:defRPr>
            </a:lvl6pPr>
            <a:lvl7pPr marL="3426225" indent="0">
              <a:buNone/>
              <a:defRPr sz="1733">
                <a:solidFill>
                  <a:schemeClr val="tx1">
                    <a:tint val="75000"/>
                  </a:schemeClr>
                </a:solidFill>
              </a:defRPr>
            </a:lvl7pPr>
            <a:lvl8pPr marL="3997263" indent="0">
              <a:buNone/>
              <a:defRPr sz="1733">
                <a:solidFill>
                  <a:schemeClr val="tx1">
                    <a:tint val="75000"/>
                  </a:schemeClr>
                </a:solidFill>
              </a:defRPr>
            </a:lvl8pPr>
            <a:lvl9pPr marL="4568300"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5" name="フッター プレースホルダ 4"/>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13"/>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13"/>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6" name="フッター プレースホルダ 5"/>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5" y="2046819"/>
            <a:ext cx="3030141" cy="853016"/>
          </a:xfrm>
          <a:prstGeom prst="rect">
            <a:avLst/>
          </a:prstGeom>
        </p:spPr>
        <p:txBody>
          <a:bodyPr lIns="85661" tIns="42830" rIns="85661" bIns="42830" anchor="b"/>
          <a:lstStyle>
            <a:lvl1pPr marL="0" indent="0">
              <a:buNone/>
              <a:defRPr sz="2933" b="1"/>
            </a:lvl1pPr>
            <a:lvl2pPr marL="571038" indent="0">
              <a:buNone/>
              <a:defRPr sz="2533" b="1"/>
            </a:lvl2pPr>
            <a:lvl3pPr marL="1142075" indent="0">
              <a:buNone/>
              <a:defRPr sz="2267" b="1"/>
            </a:lvl3pPr>
            <a:lvl4pPr marL="1713112" indent="0">
              <a:buNone/>
              <a:defRPr sz="2000" b="1"/>
            </a:lvl4pPr>
            <a:lvl5pPr marL="2284151" indent="0">
              <a:buNone/>
              <a:defRPr sz="2000" b="1"/>
            </a:lvl5pPr>
            <a:lvl6pPr marL="2855187" indent="0">
              <a:buNone/>
              <a:defRPr sz="2000" b="1"/>
            </a:lvl6pPr>
            <a:lvl7pPr marL="3426225" indent="0">
              <a:buNone/>
              <a:defRPr sz="2000" b="1"/>
            </a:lvl7pPr>
            <a:lvl8pPr marL="3997263" indent="0">
              <a:buNone/>
              <a:defRPr sz="2000" b="1"/>
            </a:lvl8pPr>
            <a:lvl9pPr marL="4568300"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5"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6" y="2046819"/>
            <a:ext cx="3031331" cy="853016"/>
          </a:xfrm>
          <a:prstGeom prst="rect">
            <a:avLst/>
          </a:prstGeom>
        </p:spPr>
        <p:txBody>
          <a:bodyPr lIns="85661" tIns="42830" rIns="85661" bIns="42830" anchor="b"/>
          <a:lstStyle>
            <a:lvl1pPr marL="0" indent="0">
              <a:buNone/>
              <a:defRPr sz="2933" b="1"/>
            </a:lvl1pPr>
            <a:lvl2pPr marL="571038" indent="0">
              <a:buNone/>
              <a:defRPr sz="2533" b="1"/>
            </a:lvl2pPr>
            <a:lvl3pPr marL="1142075" indent="0">
              <a:buNone/>
              <a:defRPr sz="2267" b="1"/>
            </a:lvl3pPr>
            <a:lvl4pPr marL="1713112" indent="0">
              <a:buNone/>
              <a:defRPr sz="2000" b="1"/>
            </a:lvl4pPr>
            <a:lvl5pPr marL="2284151" indent="0">
              <a:buNone/>
              <a:defRPr sz="2000" b="1"/>
            </a:lvl5pPr>
            <a:lvl6pPr marL="2855187" indent="0">
              <a:buNone/>
              <a:defRPr sz="2000" b="1"/>
            </a:lvl6pPr>
            <a:lvl7pPr marL="3426225" indent="0">
              <a:buNone/>
              <a:defRPr sz="2000" b="1"/>
            </a:lvl7pPr>
            <a:lvl8pPr marL="3997263" indent="0">
              <a:buNone/>
              <a:defRPr sz="2000" b="1"/>
            </a:lvl8pPr>
            <a:lvl9pPr marL="4568300"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6"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8" name="フッター プレースホルダ 7"/>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4" name="フッター プレースホルダ 3"/>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3" name="フッター プレースホルダ 2"/>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9"/>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9"/>
            <a:ext cx="2256234" cy="6254751"/>
          </a:xfrm>
          <a:prstGeom prst="rect">
            <a:avLst/>
          </a:prstGeom>
        </p:spPr>
        <p:txBody>
          <a:bodyPr lIns="85661" tIns="42830" rIns="85661" bIns="42830"/>
          <a:lstStyle>
            <a:lvl1pPr marL="0" indent="0">
              <a:buNone/>
              <a:defRPr sz="1733"/>
            </a:lvl1pPr>
            <a:lvl2pPr marL="571038" indent="0">
              <a:buNone/>
              <a:defRPr sz="1467"/>
            </a:lvl2pPr>
            <a:lvl3pPr marL="1142075" indent="0">
              <a:buNone/>
              <a:defRPr sz="1200"/>
            </a:lvl3pPr>
            <a:lvl4pPr marL="1713112" indent="0">
              <a:buNone/>
              <a:defRPr sz="1067"/>
            </a:lvl4pPr>
            <a:lvl5pPr marL="2284151" indent="0">
              <a:buNone/>
              <a:defRPr sz="1067"/>
            </a:lvl5pPr>
            <a:lvl6pPr marL="2855187" indent="0">
              <a:buNone/>
              <a:defRPr sz="1067"/>
            </a:lvl6pPr>
            <a:lvl7pPr marL="3426225" indent="0">
              <a:buNone/>
              <a:defRPr sz="1067"/>
            </a:lvl7pPr>
            <a:lvl8pPr marL="3997263" indent="0">
              <a:buNone/>
              <a:defRPr sz="1067"/>
            </a:lvl8pPr>
            <a:lvl9pPr marL="4568300"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6" name="フッター プレースホルダ 5"/>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5"/>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38" indent="0">
              <a:buNone/>
              <a:defRPr sz="3467"/>
            </a:lvl2pPr>
            <a:lvl3pPr marL="1142075" indent="0">
              <a:buNone/>
              <a:defRPr sz="2933"/>
            </a:lvl3pPr>
            <a:lvl4pPr marL="1713112" indent="0">
              <a:buNone/>
              <a:defRPr sz="2533"/>
            </a:lvl4pPr>
            <a:lvl5pPr marL="2284151" indent="0">
              <a:buNone/>
              <a:defRPr sz="2533"/>
            </a:lvl5pPr>
            <a:lvl6pPr marL="2855187" indent="0">
              <a:buNone/>
              <a:defRPr sz="2533"/>
            </a:lvl6pPr>
            <a:lvl7pPr marL="3426225" indent="0">
              <a:buNone/>
              <a:defRPr sz="2533"/>
            </a:lvl7pPr>
            <a:lvl8pPr marL="3997263" indent="0">
              <a:buNone/>
              <a:defRPr sz="2533"/>
            </a:lvl8pPr>
            <a:lvl9pPr marL="4568300"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9"/>
            <a:ext cx="4114800" cy="1073149"/>
          </a:xfrm>
          <a:prstGeom prst="rect">
            <a:avLst/>
          </a:prstGeom>
        </p:spPr>
        <p:txBody>
          <a:bodyPr lIns="85661" tIns="42830" rIns="85661" bIns="42830"/>
          <a:lstStyle>
            <a:lvl1pPr marL="0" indent="0">
              <a:buNone/>
              <a:defRPr sz="1733"/>
            </a:lvl1pPr>
            <a:lvl2pPr marL="571038" indent="0">
              <a:buNone/>
              <a:defRPr sz="1467"/>
            </a:lvl2pPr>
            <a:lvl3pPr marL="1142075" indent="0">
              <a:buNone/>
              <a:defRPr sz="1200"/>
            </a:lvl3pPr>
            <a:lvl4pPr marL="1713112" indent="0">
              <a:buNone/>
              <a:defRPr sz="1067"/>
            </a:lvl4pPr>
            <a:lvl5pPr marL="2284151" indent="0">
              <a:buNone/>
              <a:defRPr sz="1067"/>
            </a:lvl5pPr>
            <a:lvl6pPr marL="2855187" indent="0">
              <a:buNone/>
              <a:defRPr sz="1067"/>
            </a:lvl6pPr>
            <a:lvl7pPr marL="3426225" indent="0">
              <a:buNone/>
              <a:defRPr sz="1067"/>
            </a:lvl7pPr>
            <a:lvl8pPr marL="3997263" indent="0">
              <a:buNone/>
              <a:defRPr sz="1067"/>
            </a:lvl8pPr>
            <a:lvl9pPr marL="4568300"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46"/>
            <a:ext cx="1600200" cy="486833"/>
          </a:xfrm>
          <a:prstGeom prst="rect">
            <a:avLst/>
          </a:prstGeom>
        </p:spPr>
        <p:txBody>
          <a:bodyPr lIns="85661" tIns="42830" rIns="85661" bIns="42830"/>
          <a:lstStyle/>
          <a:p>
            <a:fld id="{6B61C509-C240-40A6-BB1A-64BE214C778E}" type="datetimeFigureOut">
              <a:rPr kumimoji="1" lang="ja-JP" altLang="en-US" smtClean="0"/>
              <a:pPr/>
              <a:t>2021/6/11</a:t>
            </a:fld>
            <a:endParaRPr kumimoji="1" lang="ja-JP" altLang="en-US"/>
          </a:p>
        </p:txBody>
      </p:sp>
      <p:sp>
        <p:nvSpPr>
          <p:cNvPr id="6" name="フッター プレースホルダ 5"/>
          <p:cNvSpPr>
            <a:spLocks noGrp="1"/>
          </p:cNvSpPr>
          <p:nvPr>
            <p:ph type="ftr" sz="quarter" idx="11"/>
          </p:nvPr>
        </p:nvSpPr>
        <p:spPr>
          <a:xfrm>
            <a:off x="2343150" y="8475146"/>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46"/>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075" rtl="0" eaLnBrk="1" latinLnBrk="0" hangingPunct="1">
        <a:spcBef>
          <a:spcPct val="0"/>
        </a:spcBef>
        <a:buNone/>
        <a:defRPr kumimoji="1" sz="5467" kern="1200">
          <a:solidFill>
            <a:schemeClr val="tx1"/>
          </a:solidFill>
          <a:latin typeface="+mj-lt"/>
          <a:ea typeface="+mj-ea"/>
          <a:cs typeface="+mj-cs"/>
        </a:defRPr>
      </a:lvl1pPr>
    </p:titleStyle>
    <p:bodyStyle>
      <a:lvl1pPr marL="428279" indent="-428279" algn="l" defTabSz="1142075"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37" indent="-356898" algn="l" defTabSz="1142075"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595" indent="-285518" algn="l" defTabSz="1142075"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631"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669"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707"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745"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781"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3820" indent="-285518" algn="l" defTabSz="1142075"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075" rtl="0" eaLnBrk="1" latinLnBrk="0" hangingPunct="1">
        <a:defRPr kumimoji="1" sz="2267" kern="1200">
          <a:solidFill>
            <a:schemeClr val="tx1"/>
          </a:solidFill>
          <a:latin typeface="+mn-lt"/>
          <a:ea typeface="+mn-ea"/>
          <a:cs typeface="+mn-cs"/>
        </a:defRPr>
      </a:lvl1pPr>
      <a:lvl2pPr marL="571038" algn="l" defTabSz="1142075" rtl="0" eaLnBrk="1" latinLnBrk="0" hangingPunct="1">
        <a:defRPr kumimoji="1" sz="2267" kern="1200">
          <a:solidFill>
            <a:schemeClr val="tx1"/>
          </a:solidFill>
          <a:latin typeface="+mn-lt"/>
          <a:ea typeface="+mn-ea"/>
          <a:cs typeface="+mn-cs"/>
        </a:defRPr>
      </a:lvl2pPr>
      <a:lvl3pPr marL="1142075" algn="l" defTabSz="1142075" rtl="0" eaLnBrk="1" latinLnBrk="0" hangingPunct="1">
        <a:defRPr kumimoji="1" sz="2267" kern="1200">
          <a:solidFill>
            <a:schemeClr val="tx1"/>
          </a:solidFill>
          <a:latin typeface="+mn-lt"/>
          <a:ea typeface="+mn-ea"/>
          <a:cs typeface="+mn-cs"/>
        </a:defRPr>
      </a:lvl3pPr>
      <a:lvl4pPr marL="1713112" algn="l" defTabSz="1142075" rtl="0" eaLnBrk="1" latinLnBrk="0" hangingPunct="1">
        <a:defRPr kumimoji="1" sz="2267" kern="1200">
          <a:solidFill>
            <a:schemeClr val="tx1"/>
          </a:solidFill>
          <a:latin typeface="+mn-lt"/>
          <a:ea typeface="+mn-ea"/>
          <a:cs typeface="+mn-cs"/>
        </a:defRPr>
      </a:lvl4pPr>
      <a:lvl5pPr marL="2284151" algn="l" defTabSz="1142075" rtl="0" eaLnBrk="1" latinLnBrk="0" hangingPunct="1">
        <a:defRPr kumimoji="1" sz="2267" kern="1200">
          <a:solidFill>
            <a:schemeClr val="tx1"/>
          </a:solidFill>
          <a:latin typeface="+mn-lt"/>
          <a:ea typeface="+mn-ea"/>
          <a:cs typeface="+mn-cs"/>
        </a:defRPr>
      </a:lvl5pPr>
      <a:lvl6pPr marL="2855187" algn="l" defTabSz="1142075" rtl="0" eaLnBrk="1" latinLnBrk="0" hangingPunct="1">
        <a:defRPr kumimoji="1" sz="2267" kern="1200">
          <a:solidFill>
            <a:schemeClr val="tx1"/>
          </a:solidFill>
          <a:latin typeface="+mn-lt"/>
          <a:ea typeface="+mn-ea"/>
          <a:cs typeface="+mn-cs"/>
        </a:defRPr>
      </a:lvl6pPr>
      <a:lvl7pPr marL="3426225" algn="l" defTabSz="1142075" rtl="0" eaLnBrk="1" latinLnBrk="0" hangingPunct="1">
        <a:defRPr kumimoji="1" sz="2267" kern="1200">
          <a:solidFill>
            <a:schemeClr val="tx1"/>
          </a:solidFill>
          <a:latin typeface="+mn-lt"/>
          <a:ea typeface="+mn-ea"/>
          <a:cs typeface="+mn-cs"/>
        </a:defRPr>
      </a:lvl7pPr>
      <a:lvl8pPr marL="3997263" algn="l" defTabSz="1142075" rtl="0" eaLnBrk="1" latinLnBrk="0" hangingPunct="1">
        <a:defRPr kumimoji="1" sz="2267" kern="1200">
          <a:solidFill>
            <a:schemeClr val="tx1"/>
          </a:solidFill>
          <a:latin typeface="+mn-lt"/>
          <a:ea typeface="+mn-ea"/>
          <a:cs typeface="+mn-cs"/>
        </a:defRPr>
      </a:lvl8pPr>
      <a:lvl9pPr marL="4568300" algn="l" defTabSz="1142075"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代替処理 4">
            <a:extLst>
              <a:ext uri="{FF2B5EF4-FFF2-40B4-BE49-F238E27FC236}">
                <a16:creationId xmlns:a16="http://schemas.microsoft.com/office/drawing/2014/main" id="{38036956-73BE-4A6A-933C-F66267E3D07D}"/>
              </a:ext>
            </a:extLst>
          </p:cNvPr>
          <p:cNvSpPr/>
          <p:nvPr/>
        </p:nvSpPr>
        <p:spPr>
          <a:xfrm>
            <a:off x="476671" y="6732240"/>
            <a:ext cx="5904657" cy="1532334"/>
          </a:xfrm>
          <a:prstGeom prst="flowChartAlternateProcess">
            <a:avLst/>
          </a:prstGeom>
          <a:noFill/>
          <a:ln>
            <a:solidFill>
              <a:schemeClr val="tx2">
                <a:lumMod val="60000"/>
                <a:lumOff val="40000"/>
              </a:schemeClr>
            </a:solidFill>
          </a:ln>
        </p:spPr>
        <p:txBody>
          <a:bodyPr wrap="square" rtlCol="0" anchor="ctr">
            <a:spAutoFit/>
          </a:bodyPr>
          <a:lstStyle/>
          <a:p>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農場作業に携わる全員に周知し、状況に応じてマニュアル内容は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更新</a:t>
            </a:r>
            <a:r>
              <a:rPr lang="ja-JP" altLang="en-US" sz="2000" dirty="0">
                <a:latin typeface="HG丸ｺﾞｼｯｸM-PRO" panose="020F0600000000000000" pitchFamily="50" charset="-128"/>
                <a:ea typeface="HG丸ｺﾞｼｯｸM-PRO" panose="020F0600000000000000" pitchFamily="50" charset="-128"/>
              </a:rPr>
              <a:t>していく。不定期に入場する獣医師や農協関係者にはマニュアルの配布や看板などで</a:t>
            </a:r>
            <a:r>
              <a:rPr lang="ja-JP" altLang="en-US" sz="2000" dirty="0">
                <a:solidFill>
                  <a:srgbClr val="FF0000"/>
                </a:solidFill>
                <a:latin typeface="HG丸ｺﾞｼｯｸM-PRO" panose="020F0600000000000000" pitchFamily="50" charset="-128"/>
                <a:ea typeface="HG丸ｺﾞｼｯｸM-PRO" panose="020F0600000000000000" pitchFamily="50" charset="-128"/>
              </a:rPr>
              <a:t>周知を徹底</a:t>
            </a:r>
            <a:r>
              <a:rPr lang="ja-JP" altLang="en-US" sz="2000" dirty="0">
                <a:latin typeface="HG丸ｺﾞｼｯｸM-PRO" panose="020F0600000000000000" pitchFamily="50" charset="-128"/>
                <a:ea typeface="HG丸ｺﾞｼｯｸM-PRO" panose="020F0600000000000000" pitchFamily="50" charset="-128"/>
              </a:rPr>
              <a:t>する。</a:t>
            </a:r>
            <a:endParaRPr lang="ja-JP" altLang="en-US" sz="2000" b="1" dirty="0">
              <a:solidFill>
                <a:srgbClr val="DB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BAF3C207-80EA-498A-A7DC-C703BFA50FAD}"/>
              </a:ext>
            </a:extLst>
          </p:cNvPr>
          <p:cNvPicPr>
            <a:picLocks noChangeAspect="1"/>
          </p:cNvPicPr>
          <p:nvPr/>
        </p:nvPicPr>
        <p:blipFill>
          <a:blip r:embed="rId2"/>
          <a:stretch>
            <a:fillRect/>
          </a:stretch>
        </p:blipFill>
        <p:spPr>
          <a:xfrm>
            <a:off x="1678210" y="2893408"/>
            <a:ext cx="3501580" cy="3669657"/>
          </a:xfrm>
          <a:prstGeom prst="rect">
            <a:avLst/>
          </a:prstGeom>
        </p:spPr>
      </p:pic>
      <p:sp>
        <p:nvSpPr>
          <p:cNvPr id="2" name="楕円 1">
            <a:extLst>
              <a:ext uri="{FF2B5EF4-FFF2-40B4-BE49-F238E27FC236}">
                <a16:creationId xmlns:a16="http://schemas.microsoft.com/office/drawing/2014/main" id="{6D1E2D4B-A524-4B63-8109-7C12726BA3FD}"/>
              </a:ext>
            </a:extLst>
          </p:cNvPr>
          <p:cNvSpPr/>
          <p:nvPr/>
        </p:nvSpPr>
        <p:spPr>
          <a:xfrm>
            <a:off x="908720" y="278009"/>
            <a:ext cx="5472608" cy="2553474"/>
          </a:xfrm>
          <a:prstGeom prst="ellipse">
            <a:avLst/>
          </a:prstGeom>
          <a:noFill/>
          <a:ln>
            <a:solidFill>
              <a:srgbClr val="FF0000"/>
            </a:solidFill>
          </a:ln>
        </p:spPr>
        <p:txBody>
          <a:bodyPr wrap="square" rtlCol="0" anchor="ctr">
            <a:spAutoFit/>
          </a:bodyPr>
          <a:lstStyle/>
          <a:p>
            <a:pPr algn="ctr"/>
            <a:r>
              <a:rPr kumimoji="1" lang="ja-JP" altLang="en-US" sz="4400" b="1" dirty="0">
                <a:solidFill>
                  <a:srgbClr val="DB0000"/>
                </a:solidFill>
                <a:latin typeface="HG丸ｺﾞｼｯｸM-PRO" panose="020F0600000000000000" pitchFamily="50" charset="-128"/>
                <a:ea typeface="HG丸ｺﾞｼｯｸM-PRO" panose="020F0600000000000000" pitchFamily="50" charset="-128"/>
              </a:rPr>
              <a:t>飼養衛生管理マニュアル　</a:t>
            </a:r>
            <a:endParaRPr kumimoji="1" lang="en-US" altLang="ja-JP" sz="4400" b="1" dirty="0">
              <a:solidFill>
                <a:srgbClr val="DB0000"/>
              </a:solidFill>
              <a:latin typeface="HG丸ｺﾞｼｯｸM-PRO" panose="020F0600000000000000" pitchFamily="50" charset="-128"/>
              <a:ea typeface="HG丸ｺﾞｼｯｸM-PRO" panose="020F0600000000000000" pitchFamily="50" charset="-128"/>
            </a:endParaRPr>
          </a:p>
          <a:p>
            <a:pPr algn="ctr"/>
            <a:r>
              <a:rPr kumimoji="1" lang="ja-JP" altLang="en-US" sz="2400" b="1" dirty="0">
                <a:solidFill>
                  <a:srgbClr val="DB0000"/>
                </a:solidFill>
                <a:latin typeface="HG丸ｺﾞｼｯｸM-PRO" panose="020F0600000000000000" pitchFamily="50" charset="-128"/>
                <a:ea typeface="HG丸ｺﾞｼｯｸM-PRO" panose="020F0600000000000000" pitchFamily="50" charset="-128"/>
              </a:rPr>
              <a:t>（例）</a:t>
            </a:r>
          </a:p>
        </p:txBody>
      </p:sp>
      <p:sp>
        <p:nvSpPr>
          <p:cNvPr id="7" name="テキスト ボックス 6">
            <a:extLst>
              <a:ext uri="{FF2B5EF4-FFF2-40B4-BE49-F238E27FC236}">
                <a16:creationId xmlns:a16="http://schemas.microsoft.com/office/drawing/2014/main" id="{1FAD2849-B451-4B6D-9F26-3F595904D2E2}"/>
              </a:ext>
            </a:extLst>
          </p:cNvPr>
          <p:cNvSpPr txBox="1"/>
          <p:nvPr/>
        </p:nvSpPr>
        <p:spPr>
          <a:xfrm>
            <a:off x="1124744" y="8465881"/>
            <a:ext cx="4832581" cy="400110"/>
          </a:xfrm>
          <a:prstGeom prst="rect">
            <a:avLst/>
          </a:prstGeom>
          <a:noFill/>
          <a:ln>
            <a:solidFill>
              <a:schemeClr val="tx1"/>
            </a:solidFill>
          </a:ln>
        </p:spPr>
        <p:txBody>
          <a:bodyPr wrap="square" rtlCol="0">
            <a:spAutoFit/>
          </a:bodyPr>
          <a:lstStyle/>
          <a:p>
            <a:r>
              <a:rPr lang="ja-JP" altLang="en-US" sz="2000" dirty="0">
                <a:highlight>
                  <a:srgbClr val="FFFF00"/>
                </a:highlight>
                <a:latin typeface="HG丸ｺﾞｼｯｸM-PRO" panose="020F0600000000000000" pitchFamily="50" charset="-128"/>
                <a:ea typeface="HG丸ｺﾞｼｯｸM-PRO" panose="020F0600000000000000" pitchFamily="50" charset="-128"/>
              </a:rPr>
              <a:t>○○農場　飼養衛生管理者　○○　○○</a:t>
            </a:r>
          </a:p>
        </p:txBody>
      </p:sp>
    </p:spTree>
    <p:extLst>
      <p:ext uri="{BB962C8B-B14F-4D97-AF65-F5344CB8AC3E}">
        <p14:creationId xmlns:p14="http://schemas.microsoft.com/office/powerpoint/2010/main" val="1166899805"/>
      </p:ext>
    </p:extLst>
  </p:cSld>
  <p:clrMapOvr>
    <a:masterClrMapping/>
  </p:clrMapOvr>
  <mc:AlternateContent xmlns:mc="http://schemas.openxmlformats.org/markup-compatibility/2006" xmlns:p14="http://schemas.microsoft.com/office/powerpoint/2010/main">
    <mc:Choice Requires="p14">
      <p:transition spd="slow" p14:dur="2000" advTm="4121"/>
    </mc:Choice>
    <mc:Fallback xmlns="">
      <p:transition spd="slow" advTm="412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16267" y="147563"/>
            <a:ext cx="6825477" cy="161612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令和　年　月　日</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Aft>
                <a:spcPts val="800"/>
              </a:spcAft>
            </a:pP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Aft>
                <a:spcPts val="800"/>
              </a:spcAft>
            </a:pP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飼養衛生管理マニュアル</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本農場の従事者及び衛生管理区域に出入りする者が行う衛生対策の方法は、このマニュアルに従うこと。</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6DC4A2C3-6EF5-4B14-9658-C501BC65327B}"/>
              </a:ext>
            </a:extLst>
          </p:cNvPr>
          <p:cNvSpPr/>
          <p:nvPr/>
        </p:nvSpPr>
        <p:spPr>
          <a:xfrm>
            <a:off x="99250" y="2343423"/>
            <a:ext cx="6753469" cy="4821833"/>
          </a:xfrm>
          <a:prstGeom prst="rect">
            <a:avLst/>
          </a:prstGeom>
        </p:spPr>
        <p:txBody>
          <a:bodyPr wrap="square">
            <a:spAutoFit/>
          </a:bodyPr>
          <a:lstStyle/>
          <a:p>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１　農場外での対策</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000"/>
              </a:lnSpc>
            </a:pP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〇農場外での家畜等の取扱い禁止及び狩猟の禁止・・・・・・・・・１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〇海外渡航時及び帰国後の対策・・・・・・・・・・・・・・・・・１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○海外からの肉製品の持込み禁止・・・・・・・・・・・・・・・・１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p>
          <a:p>
            <a:r>
              <a:rPr lang="ja-JP" altLang="en-US" sz="1600" b="1" u="sng" dirty="0">
                <a:latin typeface="HG丸ｺﾞｼｯｸM-PRO" panose="020F0600000000000000" pitchFamily="50" charset="-128"/>
                <a:ea typeface="HG丸ｺﾞｼｯｸM-PRO" panose="020F0600000000000000" pitchFamily="50" charset="-128"/>
              </a:rPr>
              <a:t>２　衛生管理区域入退場の際の対策</a:t>
            </a:r>
          </a:p>
          <a:p>
            <a:pPr>
              <a:lnSpc>
                <a:spcPts val="1000"/>
              </a:lnSpc>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○衛生管理区域入退場時の動作フロー・・・・・・・・・・・・・・２</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○車両入退場時の動作フロー・・・・・・・・・・・・・・・・・・２</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b="1" u="sng" dirty="0">
                <a:latin typeface="HG丸ｺﾞｼｯｸM-PRO" panose="020F0600000000000000" pitchFamily="50" charset="-128"/>
                <a:ea typeface="HG丸ｺﾞｼｯｸM-PRO" panose="020F0600000000000000" pitchFamily="50" charset="-128"/>
              </a:rPr>
              <a:t>３　衛生管理区域の管理及び対策</a:t>
            </a:r>
            <a:endParaRPr lang="en-US" altLang="ja-JP" sz="16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000"/>
              </a:lnSpc>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○野生動物の侵入防止対策････・・・・・・・・・・・・・・・・・３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○愛玩動物の飼育禁止・・・・・・・・・・・・・・・・・・・・・３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〇農場内への不適切な物品の持込み禁止及び工具、機材等を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農場内へ持ち込まないための取組・・・・・・・・・・・・・・・３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３</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〇導入時の隔離・観察・・・・・・・・・・・・・・・・・・・・・３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４</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○共同利用施設利用時の対策・・・・・・・・・・・・・・・・・・３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５</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４　その他</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000"/>
              </a:lnSpc>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○特定症状が確認された場合の緊急連絡網・・・・・・・・・・・・４</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mc:AlternateContent xmlns:mc="http://schemas.openxmlformats.org/markup-compatibility/2006" xmlns:p14="http://schemas.microsoft.com/office/powerpoint/2010/main">
    <mc:Choice Requires="p14">
      <p:transition spd="slow" p14:dur="2000" advTm="14995"/>
    </mc:Choice>
    <mc:Fallback xmlns="">
      <p:transition spd="slow" advTm="149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561183"/>
            <a:ext cx="6728739" cy="2158004"/>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原則として、農場外で牛等を扱ったり、狩猟など野生動物に接触するような行為は行わない。</a:t>
            </a: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○止むを得ず接触した場合は、新しい</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衣類及び靴に着替えて　自分の農場</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に入る</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○農場外での家畜等の取扱い禁止及び狩猟の禁止</a:t>
            </a:r>
          </a:p>
        </p:txBody>
      </p:sp>
      <p:sp>
        <p:nvSpPr>
          <p:cNvPr id="6" name="矢印: 右 5">
            <a:extLst>
              <a:ext uri="{FF2B5EF4-FFF2-40B4-BE49-F238E27FC236}">
                <a16:creationId xmlns:a16="http://schemas.microsoft.com/office/drawing/2014/main" id="{2132DF61-86A5-44A1-8882-90730FFB62B6}"/>
              </a:ext>
            </a:extLst>
          </p:cNvPr>
          <p:cNvSpPr/>
          <p:nvPr/>
        </p:nvSpPr>
        <p:spPr>
          <a:xfrm>
            <a:off x="5407526" y="1928657"/>
            <a:ext cx="325730" cy="2676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0BEBA05-579F-4539-A188-509CA24A9447}"/>
              </a:ext>
            </a:extLst>
          </p:cNvPr>
          <p:cNvPicPr>
            <a:picLocks noChangeAspect="1"/>
          </p:cNvPicPr>
          <p:nvPr/>
        </p:nvPicPr>
        <p:blipFill>
          <a:blip r:embed="rId2"/>
          <a:stretch>
            <a:fillRect/>
          </a:stretch>
        </p:blipFill>
        <p:spPr>
          <a:xfrm>
            <a:off x="3429000" y="1392985"/>
            <a:ext cx="1140051" cy="1213209"/>
          </a:xfrm>
          <a:prstGeom prst="rect">
            <a:avLst/>
          </a:prstGeom>
        </p:spPr>
      </p:pic>
      <p:pic>
        <p:nvPicPr>
          <p:cNvPr id="8" name="図 7">
            <a:extLst>
              <a:ext uri="{FF2B5EF4-FFF2-40B4-BE49-F238E27FC236}">
                <a16:creationId xmlns:a16="http://schemas.microsoft.com/office/drawing/2014/main" id="{BF29C6F4-043A-4C7E-9587-D54F3ED5432E}"/>
              </a:ext>
            </a:extLst>
          </p:cNvPr>
          <p:cNvPicPr>
            <a:picLocks noChangeAspect="1"/>
          </p:cNvPicPr>
          <p:nvPr/>
        </p:nvPicPr>
        <p:blipFill>
          <a:blip r:embed="rId3"/>
          <a:stretch>
            <a:fillRect/>
          </a:stretch>
        </p:blipFill>
        <p:spPr>
          <a:xfrm>
            <a:off x="4335728" y="1063195"/>
            <a:ext cx="466646" cy="466646"/>
          </a:xfrm>
          <a:prstGeom prst="rect">
            <a:avLst/>
          </a:prstGeom>
        </p:spPr>
      </p:pic>
      <p:sp>
        <p:nvSpPr>
          <p:cNvPr id="9" name="テキスト ボックス 8">
            <a:extLst>
              <a:ext uri="{FF2B5EF4-FFF2-40B4-BE49-F238E27FC236}">
                <a16:creationId xmlns:a16="http://schemas.microsoft.com/office/drawing/2014/main" id="{5BF7A0B8-1630-4CDC-AD5F-DFF976BB33B1}"/>
              </a:ext>
            </a:extLst>
          </p:cNvPr>
          <p:cNvSpPr txBox="1"/>
          <p:nvPr/>
        </p:nvSpPr>
        <p:spPr>
          <a:xfrm>
            <a:off x="22312" y="2821972"/>
            <a:ext cx="4990864" cy="423106"/>
          </a:xfrm>
          <a:prstGeom prst="rect">
            <a:avLst/>
          </a:prstGeom>
          <a:no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○海外渡航時及び帰国後の対策</a:t>
            </a:r>
            <a:endParaRPr lang="ja-JP" altLang="en-US" sz="2000" b="1" i="1" dirty="0">
              <a:latin typeface="+mn-ea"/>
              <a:cs typeface="Meiryo UI" panose="020B0604030504040204" pitchFamily="50" charset="-128"/>
            </a:endParaRPr>
          </a:p>
        </p:txBody>
      </p:sp>
      <p:pic>
        <p:nvPicPr>
          <p:cNvPr id="10" name="図 9">
            <a:extLst>
              <a:ext uri="{FF2B5EF4-FFF2-40B4-BE49-F238E27FC236}">
                <a16:creationId xmlns:a16="http://schemas.microsoft.com/office/drawing/2014/main" id="{14EDB25F-141E-408F-92BD-8D31FD200110}"/>
              </a:ext>
            </a:extLst>
          </p:cNvPr>
          <p:cNvPicPr>
            <a:picLocks noChangeAspect="1"/>
          </p:cNvPicPr>
          <p:nvPr/>
        </p:nvPicPr>
        <p:blipFill>
          <a:blip r:embed="rId4"/>
          <a:stretch>
            <a:fillRect/>
          </a:stretch>
        </p:blipFill>
        <p:spPr>
          <a:xfrm>
            <a:off x="5853794" y="1633964"/>
            <a:ext cx="773020" cy="882007"/>
          </a:xfrm>
          <a:prstGeom prst="rect">
            <a:avLst/>
          </a:prstGeom>
        </p:spPr>
      </p:pic>
      <p:sp>
        <p:nvSpPr>
          <p:cNvPr id="13" name="角丸四角形 13">
            <a:extLst>
              <a:ext uri="{FF2B5EF4-FFF2-40B4-BE49-F238E27FC236}">
                <a16:creationId xmlns:a16="http://schemas.microsoft.com/office/drawing/2014/main" id="{CDCC44C9-20D2-41AB-A624-3F0408CA15CA}"/>
              </a:ext>
            </a:extLst>
          </p:cNvPr>
          <p:cNvSpPr/>
          <p:nvPr/>
        </p:nvSpPr>
        <p:spPr>
          <a:xfrm>
            <a:off x="64630" y="3275856"/>
            <a:ext cx="6728739" cy="259228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原則、口蹄疫等が発生している地域へは渡航しない。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○渡航先では、絶対に畜産関係施設に</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立ち寄らない。</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○帰国後１週間は、自農場を含め他の</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畜産施設等に絶対に立ち入らない。</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○海外渡航暦は、１年間必ず記録に残す。</a:t>
            </a:r>
            <a:endParaRPr lang="en-US" altLang="ja-JP" sz="1400" dirty="0">
              <a:latin typeface="HG丸ｺﾞｼｯｸM-PRO" panose="020F0600000000000000" pitchFamily="50" charset="-128"/>
              <a:ea typeface="HG丸ｺﾞｼｯｸM-PRO" panose="020F0600000000000000" pitchFamily="50" charset="-128"/>
            </a:endParaRPr>
          </a:p>
          <a:p>
            <a:pPr>
              <a:defRPr/>
            </a:pPr>
            <a:endParaRPr lang="en-US" altLang="ja-JP" sz="1400" dirty="0">
              <a:latin typeface="HG丸ｺﾞｼｯｸM-PRO" panose="020F0600000000000000" pitchFamily="50" charset="-128"/>
              <a:ea typeface="HG丸ｺﾞｼｯｸM-PRO" panose="020F0600000000000000" pitchFamily="50" charset="-128"/>
            </a:endParaRPr>
          </a:p>
          <a:p>
            <a:pPr>
              <a:defRPr/>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従業員が、止むを得ない事情により海外</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へ渡航する際は、事前に飼養衛生管理者</a:t>
            </a:r>
            <a:endParaRPr lang="en-US" altLang="ja-JP" sz="1400" u="sng" dirty="0">
              <a:highlight>
                <a:srgbClr val="FFFF00"/>
              </a:highlight>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へ報告する。</a:t>
            </a:r>
            <a:endParaRPr lang="en-US" altLang="ja-JP" sz="1400" dirty="0">
              <a:latin typeface="HG丸ｺﾞｼｯｸM-PRO" panose="020F0600000000000000" pitchFamily="50" charset="-128"/>
              <a:ea typeface="HG丸ｺﾞｼｯｸM-PRO" panose="020F0600000000000000" pitchFamily="50" charset="-128"/>
            </a:endParaRPr>
          </a:p>
          <a:p>
            <a:pPr>
              <a:defRPr/>
            </a:pPr>
            <a:endParaRPr lang="en-US" altLang="ja-JP" sz="1800" dirty="0">
              <a:latin typeface="+mj-ea"/>
              <a:ea typeface="+mj-ea"/>
              <a:cs typeface="Meiryo UI" panose="020B0604030504040204" pitchFamily="50" charset="-128"/>
            </a:endParaRPr>
          </a:p>
        </p:txBody>
      </p:sp>
      <p:sp>
        <p:nvSpPr>
          <p:cNvPr id="14" name="テキスト ボックス 13">
            <a:extLst>
              <a:ext uri="{FF2B5EF4-FFF2-40B4-BE49-F238E27FC236}">
                <a16:creationId xmlns:a16="http://schemas.microsoft.com/office/drawing/2014/main" id="{0541AFE4-5BB8-416A-8943-144FCC17FB64}"/>
              </a:ext>
            </a:extLst>
          </p:cNvPr>
          <p:cNvSpPr txBox="1"/>
          <p:nvPr/>
        </p:nvSpPr>
        <p:spPr>
          <a:xfrm>
            <a:off x="22312" y="6012160"/>
            <a:ext cx="4990864" cy="423106"/>
          </a:xfrm>
          <a:prstGeom prst="rect">
            <a:avLst/>
          </a:prstGeom>
          <a:no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○海外からの肉製品の持込禁止</a:t>
            </a:r>
          </a:p>
        </p:txBody>
      </p:sp>
      <p:sp>
        <p:nvSpPr>
          <p:cNvPr id="16" name="角丸四角形 13">
            <a:extLst>
              <a:ext uri="{FF2B5EF4-FFF2-40B4-BE49-F238E27FC236}">
                <a16:creationId xmlns:a16="http://schemas.microsoft.com/office/drawing/2014/main" id="{53E790A7-51C5-441D-B94F-BD43AEAB42C7}"/>
              </a:ext>
            </a:extLst>
          </p:cNvPr>
          <p:cNvSpPr/>
          <p:nvPr/>
        </p:nvSpPr>
        <p:spPr>
          <a:xfrm>
            <a:off x="84637" y="6620269"/>
            <a:ext cx="6728739" cy="1962548"/>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nSpc>
                <a:spcPts val="2400"/>
              </a:lnSpc>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海外からの肉製品を日本に持ち込んではならない。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a:lnSpc>
                <a:spcPts val="1200"/>
              </a:lnSpc>
              <a:defRPr/>
            </a:pPr>
            <a:endParaRPr lang="en-US" altLang="ja-JP" sz="16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○家畜保健衛生所から提供される資料</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a:latin typeface="HG丸ｺﾞｼｯｸM-PRO" panose="020F0600000000000000" pitchFamily="50" charset="-128"/>
                <a:ea typeface="HG丸ｺﾞｼｯｸM-PRO" panose="020F0600000000000000" pitchFamily="50" charset="-128"/>
              </a:rPr>
              <a:t>や、動物検疫所の</a:t>
            </a:r>
            <a:r>
              <a:rPr lang="ja-JP" altLang="en-US" sz="1400" dirty="0">
                <a:latin typeface="HG丸ｺﾞｼｯｸM-PRO" panose="020F0600000000000000" pitchFamily="50" charset="-128"/>
                <a:ea typeface="HG丸ｺﾞｼｯｸM-PRO" panose="020F0600000000000000" pitchFamily="50" charset="-128"/>
              </a:rPr>
              <a:t>ＨＰ等で持ち込み</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禁止の地域（国）を確認し、該当地</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域から外国から、肉、ソーセージ、</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餃子等の食品の日本への持込や郵送</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を絶対に行なわない。</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8588587"/>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１</a:t>
            </a:r>
            <a:r>
              <a:rPr lang="en-US" altLang="ja-JP" b="1" dirty="0"/>
              <a:t>-</a:t>
            </a:r>
            <a:r>
              <a:rPr lang="ja-JP" altLang="en-US" b="1" dirty="0"/>
              <a:t>３</a:t>
            </a:r>
          </a:p>
        </p:txBody>
      </p:sp>
      <p:pic>
        <p:nvPicPr>
          <p:cNvPr id="21" name="図 20">
            <a:extLst>
              <a:ext uri="{FF2B5EF4-FFF2-40B4-BE49-F238E27FC236}">
                <a16:creationId xmlns:a16="http://schemas.microsoft.com/office/drawing/2014/main" id="{2981AAA1-53F0-4F6B-B59F-6498C6002D84}"/>
              </a:ext>
            </a:extLst>
          </p:cNvPr>
          <p:cNvPicPr>
            <a:picLocks noChangeAspect="1"/>
          </p:cNvPicPr>
          <p:nvPr/>
        </p:nvPicPr>
        <p:blipFill>
          <a:blip r:embed="rId5"/>
          <a:stretch>
            <a:fillRect/>
          </a:stretch>
        </p:blipFill>
        <p:spPr>
          <a:xfrm>
            <a:off x="4077072" y="3973668"/>
            <a:ext cx="2495996" cy="1737716"/>
          </a:xfrm>
          <a:prstGeom prst="rect">
            <a:avLst/>
          </a:prstGeom>
          <a:ln w="12700">
            <a:solidFill>
              <a:schemeClr val="tx1"/>
            </a:solidFill>
          </a:ln>
        </p:spPr>
      </p:pic>
      <p:pic>
        <p:nvPicPr>
          <p:cNvPr id="18" name="図 17">
            <a:extLst>
              <a:ext uri="{FF2B5EF4-FFF2-40B4-BE49-F238E27FC236}">
                <a16:creationId xmlns:a16="http://schemas.microsoft.com/office/drawing/2014/main" id="{3FE7B2F9-B9B9-42C5-BC9B-F077F8AE8E6B}"/>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3699204" y="4451251"/>
            <a:ext cx="1270253" cy="824077"/>
          </a:xfrm>
          <a:prstGeom prst="rect">
            <a:avLst/>
          </a:prstGeom>
        </p:spPr>
      </p:pic>
      <p:sp>
        <p:nvSpPr>
          <p:cNvPr id="20" name="十字形 19">
            <a:extLst>
              <a:ext uri="{FF2B5EF4-FFF2-40B4-BE49-F238E27FC236}">
                <a16:creationId xmlns:a16="http://schemas.microsoft.com/office/drawing/2014/main" id="{3134B841-77A8-42D8-8249-7FA234B13B37}"/>
              </a:ext>
            </a:extLst>
          </p:cNvPr>
          <p:cNvSpPr/>
          <p:nvPr/>
        </p:nvSpPr>
        <p:spPr>
          <a:xfrm rot="2906000">
            <a:off x="4654581" y="3932335"/>
            <a:ext cx="414044" cy="414858"/>
          </a:xfrm>
          <a:prstGeom prst="plus">
            <a:avLst>
              <a:gd name="adj" fmla="val 393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カーブ 21">
            <a:extLst>
              <a:ext uri="{FF2B5EF4-FFF2-40B4-BE49-F238E27FC236}">
                <a16:creationId xmlns:a16="http://schemas.microsoft.com/office/drawing/2014/main" id="{7F8FD466-78E9-406D-BB8B-B14075614E7C}"/>
              </a:ext>
            </a:extLst>
          </p:cNvPr>
          <p:cNvSpPr/>
          <p:nvPr/>
        </p:nvSpPr>
        <p:spPr>
          <a:xfrm flipH="1">
            <a:off x="4355489" y="4430464"/>
            <a:ext cx="942363" cy="266529"/>
          </a:xfrm>
          <a:prstGeom prst="curvedDownArrow">
            <a:avLst>
              <a:gd name="adj1" fmla="val 25000"/>
              <a:gd name="adj2" fmla="val 85245"/>
              <a:gd name="adj3" fmla="val 43827"/>
            </a:avLst>
          </a:prstGeom>
          <a:solidFill>
            <a:srgbClr val="FF0000"/>
          </a:solidFill>
        </p:spPr>
        <p:txBody>
          <a:bodyPr wrap="square" rtlCol="0" anchor="ctr">
            <a:spAutoFit/>
          </a:bodyPr>
          <a:lstStyle/>
          <a:p>
            <a:pPr algn="l"/>
            <a:endParaRPr kumimoji="1" lang="ja-JP" altLang="en-US" b="1" dirty="0">
              <a:solidFill>
                <a:srgbClr val="DB0000"/>
              </a:solidFill>
            </a:endParaRPr>
          </a:p>
        </p:txBody>
      </p:sp>
      <p:pic>
        <p:nvPicPr>
          <p:cNvPr id="23" name="図 22">
            <a:extLst>
              <a:ext uri="{FF2B5EF4-FFF2-40B4-BE49-F238E27FC236}">
                <a16:creationId xmlns:a16="http://schemas.microsoft.com/office/drawing/2014/main" id="{8CB216E9-0CCC-48D1-BA2C-A20E54638F92}"/>
              </a:ext>
            </a:extLst>
          </p:cNvPr>
          <p:cNvPicPr>
            <a:picLocks noChangeAspect="1"/>
          </p:cNvPicPr>
          <p:nvPr/>
        </p:nvPicPr>
        <p:blipFill>
          <a:blip r:embed="rId7"/>
          <a:stretch>
            <a:fillRect/>
          </a:stretch>
        </p:blipFill>
        <p:spPr>
          <a:xfrm>
            <a:off x="3663082" y="7321751"/>
            <a:ext cx="3031216" cy="1125937"/>
          </a:xfrm>
          <a:prstGeom prst="rect">
            <a:avLst/>
          </a:prstGeom>
        </p:spPr>
      </p:pic>
      <p:sp>
        <p:nvSpPr>
          <p:cNvPr id="19" name="テキスト ボックス 18">
            <a:extLst>
              <a:ext uri="{FF2B5EF4-FFF2-40B4-BE49-F238E27FC236}">
                <a16:creationId xmlns:a16="http://schemas.microsoft.com/office/drawing/2014/main" id="{23BB93BE-5467-42D6-90D0-463D76A3E711}"/>
              </a:ext>
            </a:extLst>
          </p:cNvPr>
          <p:cNvSpPr txBox="1"/>
          <p:nvPr/>
        </p:nvSpPr>
        <p:spPr>
          <a:xfrm>
            <a:off x="6081505" y="5817595"/>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１</a:t>
            </a:r>
            <a:r>
              <a:rPr lang="en-US" altLang="ja-JP" b="1" dirty="0"/>
              <a:t>-</a:t>
            </a:r>
            <a:r>
              <a:rPr lang="ja-JP" altLang="en-US" b="1" dirty="0"/>
              <a:t>２</a:t>
            </a:r>
          </a:p>
        </p:txBody>
      </p:sp>
      <p:sp>
        <p:nvSpPr>
          <p:cNvPr id="24" name="テキスト ボックス 23">
            <a:extLst>
              <a:ext uri="{FF2B5EF4-FFF2-40B4-BE49-F238E27FC236}">
                <a16:creationId xmlns:a16="http://schemas.microsoft.com/office/drawing/2014/main" id="{0DFCADA9-DFE1-469A-AFED-E4F5B3865822}"/>
              </a:ext>
            </a:extLst>
          </p:cNvPr>
          <p:cNvSpPr txBox="1"/>
          <p:nvPr/>
        </p:nvSpPr>
        <p:spPr>
          <a:xfrm>
            <a:off x="6070325" y="2564334"/>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１</a:t>
            </a:r>
            <a:r>
              <a:rPr lang="en-US" altLang="ja-JP" b="1" dirty="0"/>
              <a:t>-</a:t>
            </a:r>
            <a:r>
              <a:rPr lang="ja-JP" altLang="en-US" b="1" dirty="0"/>
              <a:t>１</a:t>
            </a:r>
          </a:p>
        </p:txBody>
      </p:sp>
    </p:spTree>
    <p:extLst>
      <p:ext uri="{BB962C8B-B14F-4D97-AF65-F5344CB8AC3E}">
        <p14:creationId xmlns:p14="http://schemas.microsoft.com/office/powerpoint/2010/main" val="325070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611560"/>
            <a:ext cx="6728739" cy="8496944"/>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衛生管理区域内に立ち入る者に、手指消毒と区域専用の衣服、長靴を着用させるとともに、台帳に氏名、目的等を記入させる。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○農場に設置された台帳には、所属・氏名、目的、消毒の</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有無、海外への渡航歴を記入させる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★農場における防疫のための更衣　</a:t>
            </a:r>
          </a:p>
          <a:p>
            <a:endPar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○衛生管理区域入退場時の動作フロー</a:t>
            </a:r>
          </a:p>
        </p:txBody>
      </p:sp>
      <p:pic>
        <p:nvPicPr>
          <p:cNvPr id="18" name="図 17">
            <a:extLst>
              <a:ext uri="{FF2B5EF4-FFF2-40B4-BE49-F238E27FC236}">
                <a16:creationId xmlns:a16="http://schemas.microsoft.com/office/drawing/2014/main" id="{590C6F4D-0E05-4290-ADFD-9B0FFCB5C25C}"/>
              </a:ext>
            </a:extLst>
          </p:cNvPr>
          <p:cNvPicPr>
            <a:picLocks noChangeAspect="1"/>
          </p:cNvPicPr>
          <p:nvPr/>
        </p:nvPicPr>
        <p:blipFill>
          <a:blip r:embed="rId2"/>
          <a:stretch>
            <a:fillRect/>
          </a:stretch>
        </p:blipFill>
        <p:spPr>
          <a:xfrm>
            <a:off x="5122195" y="1439270"/>
            <a:ext cx="1587933" cy="669650"/>
          </a:xfrm>
          <a:prstGeom prst="rect">
            <a:avLst/>
          </a:prstGeom>
        </p:spPr>
      </p:pic>
      <p:sp>
        <p:nvSpPr>
          <p:cNvPr id="20" name="テキスト ボックス 19">
            <a:extLst>
              <a:ext uri="{FF2B5EF4-FFF2-40B4-BE49-F238E27FC236}">
                <a16:creationId xmlns:a16="http://schemas.microsoft.com/office/drawing/2014/main" id="{6A19F1CE-F7E8-4F46-A720-501A3EB1AFCB}"/>
              </a:ext>
            </a:extLst>
          </p:cNvPr>
          <p:cNvSpPr txBox="1"/>
          <p:nvPr/>
        </p:nvSpPr>
        <p:spPr>
          <a:xfrm rot="10800000" flipV="1">
            <a:off x="5122195" y="2108920"/>
            <a:ext cx="1487060" cy="230832"/>
          </a:xfrm>
          <a:prstGeom prst="rect">
            <a:avLst/>
          </a:prstGeom>
          <a:noFill/>
          <a:ln>
            <a:noFill/>
          </a:ln>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衛生管理区域立入記録簿</a:t>
            </a:r>
          </a:p>
        </p:txBody>
      </p:sp>
      <p:sp>
        <p:nvSpPr>
          <p:cNvPr id="23" name="テキスト ボックス 22">
            <a:extLst>
              <a:ext uri="{FF2B5EF4-FFF2-40B4-BE49-F238E27FC236}">
                <a16:creationId xmlns:a16="http://schemas.microsoft.com/office/drawing/2014/main" id="{3B83DD8F-5A76-4A18-B522-B8BDA8EC6166}"/>
              </a:ext>
            </a:extLst>
          </p:cNvPr>
          <p:cNvSpPr txBox="1"/>
          <p:nvPr/>
        </p:nvSpPr>
        <p:spPr>
          <a:xfrm>
            <a:off x="4062395" y="2464294"/>
            <a:ext cx="2015866" cy="338554"/>
          </a:xfrm>
          <a:prstGeom prst="rect">
            <a:avLst/>
          </a:prstGeom>
          <a:solidFill>
            <a:srgbClr val="FF0000"/>
          </a:solidFill>
        </p:spPr>
        <p:txBody>
          <a:bodyPr wrap="square" rtlCol="0">
            <a:spAutoFit/>
          </a:bodyPr>
          <a:lstStyle/>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衣服・靴の脱衣</a:t>
            </a:r>
          </a:p>
        </p:txBody>
      </p:sp>
      <p:sp>
        <p:nvSpPr>
          <p:cNvPr id="26" name="テキスト ボックス 25">
            <a:extLst>
              <a:ext uri="{FF2B5EF4-FFF2-40B4-BE49-F238E27FC236}">
                <a16:creationId xmlns:a16="http://schemas.microsoft.com/office/drawing/2014/main" id="{558E88AD-6786-40BA-AB98-D1D4DC743C13}"/>
              </a:ext>
            </a:extLst>
          </p:cNvPr>
          <p:cNvSpPr txBox="1"/>
          <p:nvPr/>
        </p:nvSpPr>
        <p:spPr>
          <a:xfrm>
            <a:off x="604260" y="2464294"/>
            <a:ext cx="1761045" cy="338554"/>
          </a:xfrm>
          <a:prstGeom prst="rect">
            <a:avLst/>
          </a:prstGeom>
          <a:solidFill>
            <a:srgbClr val="FF0000"/>
          </a:solidFill>
        </p:spPr>
        <p:txBody>
          <a:bodyPr wrap="square" rtlCol="0">
            <a:spAutoFit/>
          </a:bodyPr>
          <a:lstStyle/>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衣服・靴の着用</a:t>
            </a:r>
          </a:p>
        </p:txBody>
      </p:sp>
      <p:sp>
        <p:nvSpPr>
          <p:cNvPr id="31" name="テキスト ボックス 30">
            <a:extLst>
              <a:ext uri="{FF2B5EF4-FFF2-40B4-BE49-F238E27FC236}">
                <a16:creationId xmlns:a16="http://schemas.microsoft.com/office/drawing/2014/main" id="{9B8F76F9-257A-4401-8AD0-4E1155F1092D}"/>
              </a:ext>
            </a:extLst>
          </p:cNvPr>
          <p:cNvSpPr txBox="1"/>
          <p:nvPr/>
        </p:nvSpPr>
        <p:spPr>
          <a:xfrm>
            <a:off x="104650" y="2863265"/>
            <a:ext cx="3209047" cy="236988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①手指の洗浄</a:t>
            </a:r>
            <a:r>
              <a:rPr lang="ja-JP" altLang="en-US" sz="1400" dirty="0">
                <a:latin typeface="HG丸ｺﾞｼｯｸM-PRO" panose="020F0600000000000000" pitchFamily="50" charset="-128"/>
                <a:ea typeface="HG丸ｺﾞｼｯｸM-PRO" panose="020F0600000000000000" pitchFamily="50" charset="-128"/>
              </a:rPr>
              <a:t>と</a:t>
            </a:r>
            <a:r>
              <a:rPr kumimoji="1" lang="ja-JP" altLang="en-US" sz="1400" dirty="0">
                <a:latin typeface="HG丸ｺﾞｼｯｸM-PRO" panose="020F0600000000000000" pitchFamily="50" charset="-128"/>
                <a:ea typeface="HG丸ｺﾞｼｯｸM-PRO" panose="020F0600000000000000" pitchFamily="50" charset="-128"/>
              </a:rPr>
              <a:t>消毒を行う。</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②衛生管理区域境界で専用衣服・靴を</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着用する。自宅で専用衣服を着用し、</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直接農場に入る場合も更衣とみなす。</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③衛生管理区域に入場する。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④さらに畜舎に入る際は、踏み込み消</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毒槽で消毒を実施する。また、手指</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消毒も実施する。</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accent1">
                    <a:lumMod val="75000"/>
                  </a:schemeClr>
                </a:solidFill>
                <a:latin typeface="HG丸ｺﾞｼｯｸM-PRO" panose="020F0600000000000000" pitchFamily="50" charset="-128"/>
                <a:ea typeface="HG丸ｺﾞｼｯｸM-PRO" panose="020F0600000000000000" pitchFamily="50" charset="-128"/>
              </a:rPr>
              <a:t>着脱前後の衣服、靴は、分離保管（袋や車内）するなど、接触させないように留意すること。</a:t>
            </a:r>
            <a:endParaRPr kumimoji="1"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1FA9E34C-16AB-413C-BC11-BB3942E7FB3C}"/>
              </a:ext>
            </a:extLst>
          </p:cNvPr>
          <p:cNvSpPr txBox="1"/>
          <p:nvPr/>
        </p:nvSpPr>
        <p:spPr>
          <a:xfrm>
            <a:off x="3360129" y="2843808"/>
            <a:ext cx="3452975" cy="2031325"/>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①専用靴をブラシで洗浄後、畜舎出入口</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の</a:t>
            </a:r>
            <a:r>
              <a:rPr lang="ja-JP" altLang="en-US" sz="1400" dirty="0">
                <a:latin typeface="HG丸ｺﾞｼｯｸM-PRO" panose="020F0600000000000000" pitchFamily="50" charset="-128"/>
                <a:ea typeface="HG丸ｺﾞｼｯｸM-PRO" panose="020F0600000000000000" pitchFamily="50" charset="-128"/>
              </a:rPr>
              <a:t>踏込消毒槽で</a:t>
            </a:r>
            <a:r>
              <a:rPr kumimoji="1" lang="ja-JP" altLang="en-US" sz="1400" dirty="0">
                <a:latin typeface="HG丸ｺﾞｼｯｸM-PRO" panose="020F0600000000000000" pitchFamily="50" charset="-128"/>
                <a:ea typeface="HG丸ｺﾞｼｯｸM-PRO" panose="020F0600000000000000" pitchFamily="50" charset="-128"/>
              </a:rPr>
              <a:t>消毒する。</a:t>
            </a:r>
            <a:endParaRPr kumimoji="1" lang="en-US" altLang="ja-JP" sz="1400" dirty="0">
              <a:highlight>
                <a:srgbClr val="FFFF00"/>
              </a:highlight>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②衛生管理区域境界で専用衣服・靴を脱</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ぎ、外服、外靴に着替える</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③</a:t>
            </a:r>
            <a:r>
              <a:rPr kumimoji="1" lang="ja-JP" altLang="en-US" sz="1400" dirty="0">
                <a:latin typeface="HG丸ｺﾞｼｯｸM-PRO" panose="020F0600000000000000" pitchFamily="50" charset="-128"/>
                <a:ea typeface="HG丸ｺﾞｼｯｸM-PRO" panose="020F0600000000000000" pitchFamily="50" charset="-128"/>
              </a:rPr>
              <a:t>手指</a:t>
            </a:r>
            <a:r>
              <a:rPr lang="ja-JP" altLang="en-US" sz="1400" dirty="0">
                <a:latin typeface="HG丸ｺﾞｼｯｸM-PRO" panose="020F0600000000000000" pitchFamily="50" charset="-128"/>
                <a:ea typeface="HG丸ｺﾞｼｯｸM-PRO" panose="020F0600000000000000" pitchFamily="50" charset="-128"/>
              </a:rPr>
              <a:t>の</a:t>
            </a:r>
            <a:r>
              <a:rPr kumimoji="1" lang="ja-JP" altLang="en-US" sz="1400" dirty="0">
                <a:latin typeface="HG丸ｺﾞｼｯｸM-PRO" panose="020F0600000000000000" pitchFamily="50" charset="-128"/>
                <a:ea typeface="HG丸ｺﾞｼｯｸM-PRO" panose="020F0600000000000000" pitchFamily="50" charset="-128"/>
              </a:rPr>
              <a:t>洗浄と消毒をおこなう。</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④衛生管理区域から退場する。</a:t>
            </a:r>
            <a:endParaRPr lang="en-US" altLang="ja-JP" sz="1400" dirty="0">
              <a:latin typeface="HG丸ｺﾞｼｯｸM-PRO" panose="020F0600000000000000" pitchFamily="50" charset="-128"/>
              <a:ea typeface="HG丸ｺﾞｼｯｸM-PRO" panose="020F06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accent1">
                    <a:lumMod val="75000"/>
                  </a:schemeClr>
                </a:solidFill>
                <a:latin typeface="HG丸ｺﾞｼｯｸM-PRO" panose="020F0600000000000000" pitchFamily="50" charset="-128"/>
                <a:ea typeface="HG丸ｺﾞｼｯｸM-PRO" panose="020F0600000000000000" pitchFamily="50" charset="-128"/>
              </a:rPr>
              <a:t>農場専用衣服については、別途、洗浄・消毒し適切に保管する。</a:t>
            </a:r>
            <a:endParaRPr kumimoji="1" lang="en-US" altLang="ja-JP" sz="12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7B5CEF50-0CB7-4AF2-A2CA-BE4F3E2EF726}"/>
              </a:ext>
            </a:extLst>
          </p:cNvPr>
          <p:cNvSpPr/>
          <p:nvPr/>
        </p:nvSpPr>
        <p:spPr>
          <a:xfrm>
            <a:off x="116632" y="5231399"/>
            <a:ext cx="6610301" cy="1118890"/>
          </a:xfrm>
          <a:prstGeom prst="roundRect">
            <a:avLst>
              <a:gd name="adj" fmla="val 7740"/>
            </a:avLst>
          </a:prstGeom>
          <a:solidFill>
            <a:schemeClr val="bg1"/>
          </a:solidFill>
          <a:ln w="12700">
            <a:solidFill>
              <a:schemeClr val="accent6">
                <a:lumMod val="75000"/>
              </a:schemeClr>
            </a:solidFill>
          </a:ln>
        </p:spPr>
        <p:txBody>
          <a:bodyPr wrap="square" rtlCol="0" anchor="t" anchorCtr="0">
            <a:spAutoFit/>
          </a:bodyPr>
          <a:lstStyle/>
          <a:p>
            <a:pPr algn="l"/>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手指の洗浄・消毒</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　％）（例　アルコール、逆性石けん）</a:t>
            </a:r>
          </a:p>
          <a:p>
            <a:r>
              <a:rPr lang="ja-JP" altLang="en-US" sz="1200" dirty="0">
                <a:latin typeface="HG丸ｺﾞｼｯｸM-PRO" panose="020F0600000000000000" pitchFamily="50" charset="-128"/>
                <a:ea typeface="HG丸ｺﾞｼｯｸM-PRO" panose="020F0600000000000000" pitchFamily="50" charset="-128"/>
              </a:rPr>
              <a:t>・手洗い石けん等を使い、手のひらだけでなく、指や爪の間もしっかり洗う。</a:t>
            </a:r>
          </a:p>
          <a:p>
            <a:r>
              <a:rPr lang="ja-JP" altLang="en-US" sz="1200" dirty="0">
                <a:latin typeface="HG丸ｺﾞｼｯｸM-PRO" panose="020F0600000000000000" pitchFamily="50" charset="-128"/>
                <a:ea typeface="HG丸ｺﾞｼｯｸM-PRO" panose="020F0600000000000000" pitchFamily="50" charset="-128"/>
              </a:rPr>
              <a:t>・手全体がしっとりする程度、消毒薬を吹きかける。</a:t>
            </a:r>
          </a:p>
          <a:p>
            <a:r>
              <a:rPr lang="ja-JP" altLang="en-US" sz="1200" dirty="0">
                <a:latin typeface="HG丸ｺﾞｼｯｸM-PRO" panose="020F0600000000000000" pitchFamily="50" charset="-128"/>
                <a:ea typeface="HG丸ｺﾞｼｯｸM-PRO" panose="020F0600000000000000" pitchFamily="50" charset="-128"/>
              </a:rPr>
              <a:t>・消毒薬を揉み込みように手のひら・甲・指の間・手首を消毒する。</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58" name="図 57">
            <a:extLst>
              <a:ext uri="{FF2B5EF4-FFF2-40B4-BE49-F238E27FC236}">
                <a16:creationId xmlns:a16="http://schemas.microsoft.com/office/drawing/2014/main" id="{0C395248-E625-4B09-AE9F-88006D94211B}"/>
              </a:ext>
            </a:extLst>
          </p:cNvPr>
          <p:cNvPicPr>
            <a:picLocks noChangeAspect="1"/>
          </p:cNvPicPr>
          <p:nvPr/>
        </p:nvPicPr>
        <p:blipFill rotWithShape="1">
          <a:blip r:embed="rId3"/>
          <a:srcRect l="20278" r="10850"/>
          <a:stretch/>
        </p:blipFill>
        <p:spPr>
          <a:xfrm>
            <a:off x="5750335" y="5300304"/>
            <a:ext cx="950345" cy="1013007"/>
          </a:xfrm>
          <a:prstGeom prst="rect">
            <a:avLst/>
          </a:prstGeom>
        </p:spPr>
      </p:pic>
      <p:sp>
        <p:nvSpPr>
          <p:cNvPr id="59" name="四角形: 角を丸くする 58">
            <a:extLst>
              <a:ext uri="{FF2B5EF4-FFF2-40B4-BE49-F238E27FC236}">
                <a16:creationId xmlns:a16="http://schemas.microsoft.com/office/drawing/2014/main" id="{DB7FB60B-5A63-4A88-9DE7-450EF551E0AE}"/>
              </a:ext>
            </a:extLst>
          </p:cNvPr>
          <p:cNvSpPr/>
          <p:nvPr/>
        </p:nvSpPr>
        <p:spPr>
          <a:xfrm>
            <a:off x="114481" y="6383034"/>
            <a:ext cx="6610301" cy="1310700"/>
          </a:xfrm>
          <a:prstGeom prst="roundRect">
            <a:avLst>
              <a:gd name="adj" fmla="val 7740"/>
            </a:avLst>
          </a:prstGeom>
          <a:solidFill>
            <a:schemeClr val="bg1"/>
          </a:solidFill>
          <a:ln w="12700">
            <a:solidFill>
              <a:schemeClr val="accent6">
                <a:lumMod val="75000"/>
              </a:schemeClr>
            </a:solidFill>
          </a:ln>
        </p:spPr>
        <p:txBody>
          <a:bodyPr wrap="square" rtlCol="0" anchor="t" anchorCtr="0">
            <a:spAutoFit/>
          </a:bodyPr>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長靴の洗浄・消毒方法</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○○○○（○倍）（例　逆性せっけん、消石灰）</a:t>
            </a:r>
          </a:p>
          <a:p>
            <a:r>
              <a:rPr lang="ja-JP" altLang="en-US" sz="1200" dirty="0">
                <a:latin typeface="HG丸ｺﾞｼｯｸM-PRO" panose="020F0600000000000000" pitchFamily="50" charset="-128"/>
                <a:ea typeface="HG丸ｺﾞｼｯｸM-PRO" panose="020F0600000000000000" pitchFamily="50" charset="-128"/>
              </a:rPr>
              <a:t>・水道または洗浄槽で、長靴の汚れ（特に裏面の汚れ）を</a:t>
            </a:r>
          </a:p>
          <a:p>
            <a:r>
              <a:rPr lang="ja-JP" altLang="en-US" sz="1200" dirty="0">
                <a:latin typeface="HG丸ｺﾞｼｯｸM-PRO" panose="020F0600000000000000" pitchFamily="50" charset="-128"/>
                <a:ea typeface="HG丸ｺﾞｼｯｸM-PRO" panose="020F0600000000000000" pitchFamily="50" charset="-128"/>
              </a:rPr>
              <a:t>　ブラシ等を使って洗浄する。</a:t>
            </a:r>
          </a:p>
          <a:p>
            <a:r>
              <a:rPr lang="ja-JP" altLang="en-US" sz="1200" dirty="0">
                <a:latin typeface="HG丸ｺﾞｼｯｸM-PRO" panose="020F0600000000000000" pitchFamily="50" charset="-128"/>
                <a:ea typeface="HG丸ｺﾞｼｯｸM-PRO" panose="020F0600000000000000" pitchFamily="50" charset="-128"/>
              </a:rPr>
              <a:t>・踏込消毒槽に、靴全体をしっかり浸して、消毒する。</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・乾燥させ、保管場所に保管する。</a:t>
            </a:r>
          </a:p>
        </p:txBody>
      </p:sp>
      <p:pic>
        <p:nvPicPr>
          <p:cNvPr id="60" name="図 59">
            <a:extLst>
              <a:ext uri="{FF2B5EF4-FFF2-40B4-BE49-F238E27FC236}">
                <a16:creationId xmlns:a16="http://schemas.microsoft.com/office/drawing/2014/main" id="{CC5632C1-978F-45CF-B569-ADC3FDEBE327}"/>
              </a:ext>
            </a:extLst>
          </p:cNvPr>
          <p:cNvPicPr>
            <a:picLocks noChangeAspect="1"/>
          </p:cNvPicPr>
          <p:nvPr/>
        </p:nvPicPr>
        <p:blipFill rotWithShape="1">
          <a:blip r:embed="rId4"/>
          <a:srcRect t="15312" b="13938"/>
          <a:stretch/>
        </p:blipFill>
        <p:spPr>
          <a:xfrm>
            <a:off x="4581128" y="7023197"/>
            <a:ext cx="898998" cy="717155"/>
          </a:xfrm>
          <a:prstGeom prst="rect">
            <a:avLst/>
          </a:prstGeom>
        </p:spPr>
      </p:pic>
      <p:pic>
        <p:nvPicPr>
          <p:cNvPr id="61" name="図 60">
            <a:extLst>
              <a:ext uri="{FF2B5EF4-FFF2-40B4-BE49-F238E27FC236}">
                <a16:creationId xmlns:a16="http://schemas.microsoft.com/office/drawing/2014/main" id="{B8FA2C87-298D-4566-9CA4-BB3FF1AEEF25}"/>
              </a:ext>
            </a:extLst>
          </p:cNvPr>
          <p:cNvPicPr>
            <a:picLocks noChangeAspect="1"/>
          </p:cNvPicPr>
          <p:nvPr/>
        </p:nvPicPr>
        <p:blipFill rotWithShape="1">
          <a:blip r:embed="rId5"/>
          <a:srcRect l="6469" t="-1" r="14158" b="69"/>
          <a:stretch/>
        </p:blipFill>
        <p:spPr>
          <a:xfrm>
            <a:off x="5550910" y="6946015"/>
            <a:ext cx="1130490" cy="783957"/>
          </a:xfrm>
          <a:prstGeom prst="rect">
            <a:avLst/>
          </a:prstGeom>
          <a:ln>
            <a:solidFill>
              <a:schemeClr val="tx1"/>
            </a:solidFill>
          </a:ln>
        </p:spPr>
      </p:pic>
      <p:sp>
        <p:nvSpPr>
          <p:cNvPr id="62" name="四角形: 角を丸くする 61">
            <a:extLst>
              <a:ext uri="{FF2B5EF4-FFF2-40B4-BE49-F238E27FC236}">
                <a16:creationId xmlns:a16="http://schemas.microsoft.com/office/drawing/2014/main" id="{92BA76A6-4CE3-47DF-9812-8A8DC9C47571}"/>
              </a:ext>
            </a:extLst>
          </p:cNvPr>
          <p:cNvSpPr/>
          <p:nvPr/>
        </p:nvSpPr>
        <p:spPr>
          <a:xfrm>
            <a:off x="104651" y="7712220"/>
            <a:ext cx="6610301" cy="1310700"/>
          </a:xfrm>
          <a:prstGeom prst="roundRect">
            <a:avLst>
              <a:gd name="adj" fmla="val 7740"/>
            </a:avLst>
          </a:prstGeom>
          <a:solidFill>
            <a:schemeClr val="bg1"/>
          </a:solidFill>
          <a:ln w="12700">
            <a:solidFill>
              <a:schemeClr val="accent6">
                <a:lumMod val="75000"/>
              </a:schemeClr>
            </a:solidFill>
          </a:ln>
        </p:spPr>
        <p:txBody>
          <a:bodyPr wrap="square" rtlCol="0" anchor="t" anchorCtr="0">
            <a:spAutoFit/>
          </a:bodyPr>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rPr>
              <a:t>衣服の洗浄・消毒方法</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○○○○（○倍）（例　</a:t>
            </a:r>
            <a:r>
              <a:rPr lang="ja-JP" altLang="en-US" sz="900" u="sng" dirty="0">
                <a:highlight>
                  <a:srgbClr val="FFFF00"/>
                </a:highlight>
                <a:latin typeface="HG丸ｺﾞｼｯｸM-PRO" panose="020F0600000000000000" pitchFamily="50" charset="-128"/>
                <a:ea typeface="HG丸ｺﾞｼｯｸM-PRO" panose="020F0600000000000000" pitchFamily="50" charset="-128"/>
              </a:rPr>
              <a:t>逆性せっけん、次亜塩素酸</a:t>
            </a:r>
            <a:r>
              <a:rPr lang="en-US" altLang="ja-JP" sz="900" u="sng" dirty="0">
                <a:highlight>
                  <a:srgbClr val="FFFF00"/>
                </a:highlight>
                <a:latin typeface="HG丸ｺﾞｼｯｸM-PRO" panose="020F0600000000000000" pitchFamily="50" charset="-128"/>
                <a:ea typeface="HG丸ｺﾞｼｯｸM-PRO" panose="020F0600000000000000" pitchFamily="50" charset="-128"/>
              </a:rPr>
              <a:t>Na</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a:t>
            </a:r>
          </a:p>
          <a:p>
            <a:r>
              <a:rPr lang="ja-JP" altLang="en-US" sz="1200" dirty="0">
                <a:latin typeface="HG丸ｺﾞｼｯｸM-PRO" panose="020F0600000000000000" pitchFamily="50" charset="-128"/>
                <a:ea typeface="HG丸ｺﾞｼｯｸM-PRO" panose="020F0600000000000000" pitchFamily="50" charset="-128"/>
              </a:rPr>
              <a:t>・衣服の大まかな汚れを落とす。</a:t>
            </a:r>
          </a:p>
          <a:p>
            <a:r>
              <a:rPr lang="ja-JP" altLang="en-US" sz="1200" dirty="0">
                <a:latin typeface="HG丸ｺﾞｼｯｸM-PRO" panose="020F0600000000000000" pitchFamily="50" charset="-128"/>
                <a:ea typeface="HG丸ｺﾞｼｯｸM-PRO" panose="020F0600000000000000" pitchFamily="50" charset="-128"/>
              </a:rPr>
              <a:t>・大きめのバケツに入れた消毒薬で一時つけ置きする。</a:t>
            </a:r>
          </a:p>
          <a:p>
            <a:r>
              <a:rPr lang="ja-JP" altLang="en-US" sz="1200" dirty="0">
                <a:latin typeface="HG丸ｺﾞｼｯｸM-PRO" panose="020F0600000000000000" pitchFamily="50" charset="-128"/>
                <a:ea typeface="HG丸ｺﾞｼｯｸM-PRO" panose="020F0600000000000000" pitchFamily="50" charset="-128"/>
              </a:rPr>
              <a:t>・つけ置き後、洗濯する。</a:t>
            </a:r>
          </a:p>
          <a:p>
            <a:r>
              <a:rPr lang="ja-JP" altLang="en-US" sz="1200" dirty="0">
                <a:latin typeface="HG丸ｺﾞｼｯｸM-PRO" panose="020F0600000000000000" pitchFamily="50" charset="-128"/>
                <a:ea typeface="HG丸ｺﾞｼｯｸM-PRO" panose="020F0600000000000000" pitchFamily="50" charset="-128"/>
              </a:rPr>
              <a:t>・乾燥させ、保管場所に保管する。</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8754561"/>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２</a:t>
            </a:r>
            <a:r>
              <a:rPr lang="en-US" altLang="ja-JP" b="1" dirty="0"/>
              <a:t>-</a:t>
            </a:r>
            <a:r>
              <a:rPr lang="ja-JP" altLang="en-US" b="1" dirty="0"/>
              <a:t>１</a:t>
            </a:r>
          </a:p>
        </p:txBody>
      </p:sp>
      <p:pic>
        <p:nvPicPr>
          <p:cNvPr id="63" name="図 62">
            <a:extLst>
              <a:ext uri="{FF2B5EF4-FFF2-40B4-BE49-F238E27FC236}">
                <a16:creationId xmlns:a16="http://schemas.microsoft.com/office/drawing/2014/main" id="{D00E4AB0-D3E9-4ACF-A5BA-31859A0E3FEE}"/>
              </a:ext>
            </a:extLst>
          </p:cNvPr>
          <p:cNvPicPr>
            <a:picLocks noChangeAspect="1"/>
          </p:cNvPicPr>
          <p:nvPr/>
        </p:nvPicPr>
        <p:blipFill rotWithShape="1">
          <a:blip r:embed="rId6"/>
          <a:srcRect l="5006" r="5906"/>
          <a:stretch/>
        </p:blipFill>
        <p:spPr>
          <a:xfrm>
            <a:off x="4589347" y="8122586"/>
            <a:ext cx="1037249" cy="662837"/>
          </a:xfrm>
          <a:prstGeom prst="rect">
            <a:avLst/>
          </a:prstGeom>
        </p:spPr>
      </p:pic>
      <p:pic>
        <p:nvPicPr>
          <p:cNvPr id="64" name="図 63">
            <a:extLst>
              <a:ext uri="{FF2B5EF4-FFF2-40B4-BE49-F238E27FC236}">
                <a16:creationId xmlns:a16="http://schemas.microsoft.com/office/drawing/2014/main" id="{BE1018B3-A7DE-4F8A-82C4-75F22AA6B93A}"/>
              </a:ext>
            </a:extLst>
          </p:cNvPr>
          <p:cNvPicPr>
            <a:picLocks noChangeAspect="1"/>
          </p:cNvPicPr>
          <p:nvPr/>
        </p:nvPicPr>
        <p:blipFill rotWithShape="1">
          <a:blip r:embed="rId7"/>
          <a:srcRect l="7118" r="23021"/>
          <a:stretch/>
        </p:blipFill>
        <p:spPr>
          <a:xfrm>
            <a:off x="5635919" y="7934728"/>
            <a:ext cx="1037249" cy="841169"/>
          </a:xfrm>
          <a:prstGeom prst="rect">
            <a:avLst/>
          </a:prstGeom>
          <a:ln>
            <a:solidFill>
              <a:schemeClr val="tx1"/>
            </a:solidFill>
          </a:ln>
        </p:spPr>
      </p:pic>
      <p:sp>
        <p:nvSpPr>
          <p:cNvPr id="3" name="正方形/長方形 2">
            <a:extLst>
              <a:ext uri="{FF2B5EF4-FFF2-40B4-BE49-F238E27FC236}">
                <a16:creationId xmlns:a16="http://schemas.microsoft.com/office/drawing/2014/main" id="{B319F69D-4CF2-4BF6-9EF3-59019AE3F5E6}"/>
              </a:ext>
            </a:extLst>
          </p:cNvPr>
          <p:cNvSpPr/>
          <p:nvPr/>
        </p:nvSpPr>
        <p:spPr>
          <a:xfrm>
            <a:off x="2420887" y="5289831"/>
            <a:ext cx="3283017" cy="276999"/>
          </a:xfrm>
          <a:prstGeom prst="rect">
            <a:avLst/>
          </a:prstGeom>
          <a:ln>
            <a:solidFill>
              <a:schemeClr val="tx1"/>
            </a:solidFill>
          </a:ln>
        </p:spPr>
        <p:txBody>
          <a:bodyPr wrap="square" rtlCol="0" anchor="ctr">
            <a:spAutoFit/>
          </a:bodyPr>
          <a:lstStyle/>
          <a:p>
            <a:pPr algn="l"/>
            <a:r>
              <a:rPr kumimoji="1" lang="ja-JP" altLang="en-US" sz="1200" dirty="0">
                <a:latin typeface="HG丸ｺﾞｼｯｸM-PRO" panose="020F0600000000000000" pitchFamily="50" charset="-128"/>
                <a:ea typeface="HG丸ｺﾞｼｯｸM-PRO" panose="020F0600000000000000" pitchFamily="50" charset="-128"/>
              </a:rPr>
              <a:t>消毒場所：衛生管理区域出入口、畜舎出入口</a:t>
            </a:r>
          </a:p>
        </p:txBody>
      </p:sp>
      <p:sp>
        <p:nvSpPr>
          <p:cNvPr id="67" name="正方形/長方形 66">
            <a:extLst>
              <a:ext uri="{FF2B5EF4-FFF2-40B4-BE49-F238E27FC236}">
                <a16:creationId xmlns:a16="http://schemas.microsoft.com/office/drawing/2014/main" id="{34AA70CE-E71B-4696-86A1-59B69B53244F}"/>
              </a:ext>
            </a:extLst>
          </p:cNvPr>
          <p:cNvSpPr/>
          <p:nvPr/>
        </p:nvSpPr>
        <p:spPr>
          <a:xfrm>
            <a:off x="2420888" y="6441959"/>
            <a:ext cx="3283017" cy="276999"/>
          </a:xfrm>
          <a:prstGeom prst="rect">
            <a:avLst/>
          </a:prstGeom>
          <a:ln>
            <a:solidFill>
              <a:schemeClr val="tx1"/>
            </a:solidFill>
          </a:ln>
        </p:spPr>
        <p:txBody>
          <a:bodyPr wrap="square" rtlCol="0" anchor="ctr">
            <a:spAutoFit/>
          </a:bodyPr>
          <a:lstStyle/>
          <a:p>
            <a:pPr algn="l"/>
            <a:r>
              <a:rPr kumimoji="1" lang="ja-JP" altLang="en-US" sz="1200" dirty="0">
                <a:latin typeface="HG丸ｺﾞｼｯｸM-PRO" panose="020F0600000000000000" pitchFamily="50" charset="-128"/>
                <a:ea typeface="HG丸ｺﾞｼｯｸM-PRO" panose="020F0600000000000000" pitchFamily="50" charset="-128"/>
              </a:rPr>
              <a:t>消毒場所：衛生管理区域出入口、畜舎出入口</a:t>
            </a:r>
          </a:p>
        </p:txBody>
      </p:sp>
    </p:spTree>
    <p:extLst>
      <p:ext uri="{BB962C8B-B14F-4D97-AF65-F5344CB8AC3E}">
        <p14:creationId xmlns:p14="http://schemas.microsoft.com/office/powerpoint/2010/main" val="19533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611560"/>
            <a:ext cx="6728739" cy="8496944"/>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車両で衛生管理区域内に立ち入る者に、衛生管理区域境界の消毒場所で車両の消毒を行わせる。台帳に氏名、目的、車両消毒の有無等を記入させる。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○農場に設置された台帳には、所属・氏名、目的、車両</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消毒の有無、海外への渡航歴を記入させる。</a:t>
            </a:r>
            <a:endPar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○車両入退場時の動作フロー</a:t>
            </a:r>
          </a:p>
        </p:txBody>
      </p:sp>
      <p:pic>
        <p:nvPicPr>
          <p:cNvPr id="18" name="図 17">
            <a:extLst>
              <a:ext uri="{FF2B5EF4-FFF2-40B4-BE49-F238E27FC236}">
                <a16:creationId xmlns:a16="http://schemas.microsoft.com/office/drawing/2014/main" id="{590C6F4D-0E05-4290-ADFD-9B0FFCB5C25C}"/>
              </a:ext>
            </a:extLst>
          </p:cNvPr>
          <p:cNvPicPr>
            <a:picLocks noChangeAspect="1"/>
          </p:cNvPicPr>
          <p:nvPr/>
        </p:nvPicPr>
        <p:blipFill>
          <a:blip r:embed="rId2"/>
          <a:stretch>
            <a:fillRect/>
          </a:stretch>
        </p:blipFill>
        <p:spPr>
          <a:xfrm>
            <a:off x="5122195" y="1310062"/>
            <a:ext cx="1587933" cy="669650"/>
          </a:xfrm>
          <a:prstGeom prst="rect">
            <a:avLst/>
          </a:prstGeom>
        </p:spPr>
      </p:pic>
      <p:sp>
        <p:nvSpPr>
          <p:cNvPr id="20" name="テキスト ボックス 19">
            <a:extLst>
              <a:ext uri="{FF2B5EF4-FFF2-40B4-BE49-F238E27FC236}">
                <a16:creationId xmlns:a16="http://schemas.microsoft.com/office/drawing/2014/main" id="{6A19F1CE-F7E8-4F46-A720-501A3EB1AFCB}"/>
              </a:ext>
            </a:extLst>
          </p:cNvPr>
          <p:cNvSpPr txBox="1"/>
          <p:nvPr/>
        </p:nvSpPr>
        <p:spPr>
          <a:xfrm rot="10800000" flipV="1">
            <a:off x="5122195" y="1979713"/>
            <a:ext cx="1487060" cy="230832"/>
          </a:xfrm>
          <a:prstGeom prst="rect">
            <a:avLst/>
          </a:prstGeom>
          <a:noFill/>
          <a:ln>
            <a:noFill/>
          </a:ln>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衛生管理区域立入記録簿</a:t>
            </a:r>
          </a:p>
        </p:txBody>
      </p:sp>
      <p:sp>
        <p:nvSpPr>
          <p:cNvPr id="23" name="テキスト ボックス 22">
            <a:extLst>
              <a:ext uri="{FF2B5EF4-FFF2-40B4-BE49-F238E27FC236}">
                <a16:creationId xmlns:a16="http://schemas.microsoft.com/office/drawing/2014/main" id="{3B83DD8F-5A76-4A18-B522-B8BDA8EC6166}"/>
              </a:ext>
            </a:extLst>
          </p:cNvPr>
          <p:cNvSpPr txBox="1"/>
          <p:nvPr/>
        </p:nvSpPr>
        <p:spPr>
          <a:xfrm>
            <a:off x="3945317" y="2335087"/>
            <a:ext cx="2015866" cy="338554"/>
          </a:xfrm>
          <a:prstGeom prst="rect">
            <a:avLst/>
          </a:prstGeom>
          <a:solidFill>
            <a:srgbClr val="FF0000"/>
          </a:solidFill>
        </p:spPr>
        <p:txBody>
          <a:bodyPr wrap="square" rtlCol="0">
            <a:spAutoFit/>
          </a:bodyPr>
          <a:lstStyle/>
          <a:p>
            <a:pPr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退場時</a:t>
            </a:r>
            <a:endPar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558E88AD-6786-40BA-AB98-D1D4DC743C13}"/>
              </a:ext>
            </a:extLst>
          </p:cNvPr>
          <p:cNvSpPr txBox="1"/>
          <p:nvPr/>
        </p:nvSpPr>
        <p:spPr>
          <a:xfrm>
            <a:off x="604260" y="2335087"/>
            <a:ext cx="1761045" cy="338554"/>
          </a:xfrm>
          <a:prstGeom prst="rect">
            <a:avLst/>
          </a:prstGeom>
          <a:solidFill>
            <a:srgbClr val="FF0000"/>
          </a:solidFill>
        </p:spPr>
        <p:txBody>
          <a:bodyPr wrap="square" rtlCol="0">
            <a:spAutoFit/>
          </a:bodyPr>
          <a:lstStyle/>
          <a:p>
            <a:pPr algn="ctr"/>
            <a:r>
              <a:rPr kumimoji="1" lang="ja-JP" altLang="en-US" sz="16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入場時</a:t>
            </a:r>
          </a:p>
        </p:txBody>
      </p:sp>
      <p:sp>
        <p:nvSpPr>
          <p:cNvPr id="31" name="テキスト ボックス 30">
            <a:extLst>
              <a:ext uri="{FF2B5EF4-FFF2-40B4-BE49-F238E27FC236}">
                <a16:creationId xmlns:a16="http://schemas.microsoft.com/office/drawing/2014/main" id="{9B8F76F9-257A-4401-8AD0-4E1155F1092D}"/>
              </a:ext>
            </a:extLst>
          </p:cNvPr>
          <p:cNvSpPr txBox="1"/>
          <p:nvPr/>
        </p:nvSpPr>
        <p:spPr>
          <a:xfrm>
            <a:off x="104650" y="2734058"/>
            <a:ext cx="3180333" cy="95410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a:t>
            </a:r>
            <a:r>
              <a:rPr lang="ja-JP" altLang="en-US" sz="1400" dirty="0">
                <a:latin typeface="HG丸ｺﾞｼｯｸM-PRO" panose="020F0600000000000000" pitchFamily="50" charset="-128"/>
                <a:ea typeface="HG丸ｺﾞｼｯｸM-PRO" panose="020F0600000000000000" pitchFamily="50" charset="-128"/>
              </a:rPr>
              <a:t>消毒場所で車両を消毒する。</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②衛生管理区域内で車両から降りる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場合は、靴を車載ハンディスレー</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で消毒する。</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1FA9E34C-16AB-413C-BC11-BB3942E7FB3C}"/>
              </a:ext>
            </a:extLst>
          </p:cNvPr>
          <p:cNvSpPr txBox="1"/>
          <p:nvPr/>
        </p:nvSpPr>
        <p:spPr>
          <a:xfrm>
            <a:off x="3226762" y="2729454"/>
            <a:ext cx="3452975"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①消毒場所で車両を消毒する。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②ハンドル、フロアマットなど車内も車</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載ハンディスプレーで消毒する。</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7B5CEF50-0CB7-4AF2-A2CA-BE4F3E2EF726}"/>
              </a:ext>
            </a:extLst>
          </p:cNvPr>
          <p:cNvSpPr/>
          <p:nvPr/>
        </p:nvSpPr>
        <p:spPr>
          <a:xfrm>
            <a:off x="116632" y="3987027"/>
            <a:ext cx="6610301" cy="5045980"/>
          </a:xfrm>
          <a:prstGeom prst="roundRect">
            <a:avLst>
              <a:gd name="adj" fmla="val 7740"/>
            </a:avLst>
          </a:prstGeom>
          <a:solidFill>
            <a:schemeClr val="bg1"/>
          </a:solidFill>
          <a:ln w="12700">
            <a:solidFill>
              <a:schemeClr val="accent6">
                <a:lumMod val="75000"/>
              </a:schemeClr>
            </a:solidFill>
          </a:ln>
        </p:spPr>
        <p:txBody>
          <a:bodyPr wrap="square" rtlCol="0" anchor="t" anchorCtr="0">
            <a:noAutofit/>
          </a:bodyPr>
          <a:lstStyle/>
          <a:p>
            <a:pPr algn="l"/>
            <a:r>
              <a:rPr lang="ja-JP" altLang="en-US" sz="1600" b="1" dirty="0">
                <a:solidFill>
                  <a:srgbClr val="FF0000"/>
                </a:solidFill>
                <a:latin typeface="HG丸ｺﾞｼｯｸM-PRO" panose="020F0600000000000000" pitchFamily="50" charset="-128"/>
                <a:ea typeface="HG丸ｺﾞｼｯｸM-PRO" panose="020F0600000000000000" pitchFamily="50" charset="-128"/>
              </a:rPr>
              <a:t>車両の消毒</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○石灰帯による消毒の場合</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・石灰帯は車輪全体が消毒できる幅で散布する。</a:t>
            </a:r>
          </a:p>
          <a:p>
            <a:r>
              <a:rPr lang="ja-JP" altLang="en-US" sz="1200" dirty="0">
                <a:latin typeface="HG丸ｺﾞｼｯｸM-PRO" panose="020F0600000000000000" pitchFamily="50" charset="-128"/>
                <a:ea typeface="HG丸ｺﾞｼｯｸM-PRO" panose="020F0600000000000000" pitchFamily="50" charset="-128"/>
              </a:rPr>
              <a:t>・石灰帯は</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○週間に１回</a:t>
            </a:r>
            <a:r>
              <a:rPr lang="ja-JP" altLang="en-US" sz="1200" dirty="0">
                <a:latin typeface="HG丸ｺﾞｼｯｸM-PRO" panose="020F0600000000000000" pitchFamily="50" charset="-128"/>
                <a:ea typeface="HG丸ｺﾞｼｯｸM-PRO" panose="020F0600000000000000" pitchFamily="50" charset="-128"/>
              </a:rPr>
              <a:t>散布しなおす。（雨で石灰が流れた場合</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は、散布しなおす。）</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○動力噴霧器による消毒の場合</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・消毒薬：</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○○○○（○倍）（例　逆性せっけん（</a:t>
            </a:r>
            <a:r>
              <a:rPr lang="en-US" altLang="ja-JP" sz="1200" u="sng" dirty="0">
                <a:highlight>
                  <a:srgbClr val="FFFF00"/>
                </a:highlight>
                <a:latin typeface="HG丸ｺﾞｼｯｸM-PRO" panose="020F0600000000000000" pitchFamily="50" charset="-128"/>
                <a:ea typeface="HG丸ｺﾞｼｯｸM-PRO" panose="020F0600000000000000" pitchFamily="50" charset="-128"/>
              </a:rPr>
              <a:t>500</a:t>
            </a:r>
            <a:r>
              <a:rPr lang="ja-JP" altLang="en-US" sz="1200" u="sng" dirty="0">
                <a:highlight>
                  <a:srgbClr val="FFFF00"/>
                </a:highlight>
                <a:latin typeface="HG丸ｺﾞｼｯｸM-PRO" panose="020F0600000000000000" pitchFamily="50" charset="-128"/>
                <a:ea typeface="HG丸ｺﾞｼｯｸM-PRO" panose="020F0600000000000000" pitchFamily="50" charset="-128"/>
              </a:rPr>
              <a:t>倍））</a:t>
            </a:r>
            <a:endParaRPr lang="en-US" altLang="ja-JP" sz="1200" u="sng" dirty="0">
              <a:highlight>
                <a:srgbClr val="FFFF00"/>
              </a:highlight>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8754561"/>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２</a:t>
            </a:r>
            <a:r>
              <a:rPr lang="en-US" altLang="ja-JP" b="1" dirty="0"/>
              <a:t>-</a:t>
            </a:r>
            <a:r>
              <a:rPr lang="ja-JP" altLang="en-US" b="1" dirty="0"/>
              <a:t>２</a:t>
            </a:r>
          </a:p>
        </p:txBody>
      </p:sp>
      <p:pic>
        <p:nvPicPr>
          <p:cNvPr id="22" name="図 21">
            <a:extLst>
              <a:ext uri="{FF2B5EF4-FFF2-40B4-BE49-F238E27FC236}">
                <a16:creationId xmlns:a16="http://schemas.microsoft.com/office/drawing/2014/main" id="{19B60489-41DD-45CD-B3D8-1DE2FEFA9C21}"/>
              </a:ext>
            </a:extLst>
          </p:cNvPr>
          <p:cNvPicPr>
            <a:picLocks noChangeAspect="1"/>
          </p:cNvPicPr>
          <p:nvPr/>
        </p:nvPicPr>
        <p:blipFill>
          <a:blip r:embed="rId3"/>
          <a:stretch>
            <a:fillRect/>
          </a:stretch>
        </p:blipFill>
        <p:spPr>
          <a:xfrm>
            <a:off x="4822836" y="4556283"/>
            <a:ext cx="1807002" cy="1318432"/>
          </a:xfrm>
          <a:prstGeom prst="rect">
            <a:avLst/>
          </a:prstGeom>
        </p:spPr>
      </p:pic>
      <p:pic>
        <p:nvPicPr>
          <p:cNvPr id="28" name="図 27">
            <a:extLst>
              <a:ext uri="{FF2B5EF4-FFF2-40B4-BE49-F238E27FC236}">
                <a16:creationId xmlns:a16="http://schemas.microsoft.com/office/drawing/2014/main" id="{97578103-4349-46B0-88F5-5B1134E19AFD}"/>
              </a:ext>
            </a:extLst>
          </p:cNvPr>
          <p:cNvPicPr>
            <a:picLocks noChangeAspect="1"/>
          </p:cNvPicPr>
          <p:nvPr/>
        </p:nvPicPr>
        <p:blipFill>
          <a:blip r:embed="rId4"/>
          <a:stretch>
            <a:fillRect/>
          </a:stretch>
        </p:blipFill>
        <p:spPr>
          <a:xfrm>
            <a:off x="946161" y="7556510"/>
            <a:ext cx="2129601" cy="1188616"/>
          </a:xfrm>
          <a:prstGeom prst="rect">
            <a:avLst/>
          </a:prstGeom>
          <a:ln>
            <a:solidFill>
              <a:schemeClr val="tx1"/>
            </a:solidFill>
          </a:ln>
        </p:spPr>
      </p:pic>
      <p:pic>
        <p:nvPicPr>
          <p:cNvPr id="29" name="図 28">
            <a:extLst>
              <a:ext uri="{FF2B5EF4-FFF2-40B4-BE49-F238E27FC236}">
                <a16:creationId xmlns:a16="http://schemas.microsoft.com/office/drawing/2014/main" id="{D641DE55-DE02-44E9-BAF2-A6A633AE7439}"/>
              </a:ext>
            </a:extLst>
          </p:cNvPr>
          <p:cNvPicPr>
            <a:picLocks noChangeAspect="1"/>
          </p:cNvPicPr>
          <p:nvPr/>
        </p:nvPicPr>
        <p:blipFill>
          <a:blip r:embed="rId5"/>
          <a:stretch>
            <a:fillRect/>
          </a:stretch>
        </p:blipFill>
        <p:spPr>
          <a:xfrm>
            <a:off x="3630860" y="7567779"/>
            <a:ext cx="2193922" cy="1208261"/>
          </a:xfrm>
          <a:prstGeom prst="rect">
            <a:avLst/>
          </a:prstGeom>
          <a:ln>
            <a:solidFill>
              <a:schemeClr val="tx1"/>
            </a:solidFill>
          </a:ln>
        </p:spPr>
      </p:pic>
      <p:pic>
        <p:nvPicPr>
          <p:cNvPr id="30" name="図 29">
            <a:extLst>
              <a:ext uri="{FF2B5EF4-FFF2-40B4-BE49-F238E27FC236}">
                <a16:creationId xmlns:a16="http://schemas.microsoft.com/office/drawing/2014/main" id="{7916590F-8BA9-4982-9CAA-E06FF22F939C}"/>
              </a:ext>
            </a:extLst>
          </p:cNvPr>
          <p:cNvPicPr>
            <a:picLocks noChangeAspect="1"/>
          </p:cNvPicPr>
          <p:nvPr/>
        </p:nvPicPr>
        <p:blipFill>
          <a:blip r:embed="rId6"/>
          <a:stretch>
            <a:fillRect/>
          </a:stretch>
        </p:blipFill>
        <p:spPr>
          <a:xfrm>
            <a:off x="3579541" y="6084168"/>
            <a:ext cx="2088070" cy="1178749"/>
          </a:xfrm>
          <a:prstGeom prst="rect">
            <a:avLst/>
          </a:prstGeom>
          <a:ln>
            <a:solidFill>
              <a:schemeClr val="tx1"/>
            </a:solidFill>
          </a:ln>
        </p:spPr>
      </p:pic>
      <p:pic>
        <p:nvPicPr>
          <p:cNvPr id="33" name="図 32">
            <a:extLst>
              <a:ext uri="{FF2B5EF4-FFF2-40B4-BE49-F238E27FC236}">
                <a16:creationId xmlns:a16="http://schemas.microsoft.com/office/drawing/2014/main" id="{E84F7496-AC3E-4FFE-9BC9-FA9C21773FE8}"/>
              </a:ext>
            </a:extLst>
          </p:cNvPr>
          <p:cNvPicPr>
            <a:picLocks noChangeAspect="1"/>
          </p:cNvPicPr>
          <p:nvPr/>
        </p:nvPicPr>
        <p:blipFill>
          <a:blip r:embed="rId7"/>
          <a:stretch>
            <a:fillRect/>
          </a:stretch>
        </p:blipFill>
        <p:spPr>
          <a:xfrm>
            <a:off x="932880" y="6091213"/>
            <a:ext cx="2129602" cy="1186929"/>
          </a:xfrm>
          <a:prstGeom prst="rect">
            <a:avLst/>
          </a:prstGeom>
          <a:ln>
            <a:solidFill>
              <a:schemeClr val="tx1"/>
            </a:solidFill>
          </a:ln>
        </p:spPr>
      </p:pic>
      <p:sp>
        <p:nvSpPr>
          <p:cNvPr id="34" name="テキスト ボックス 33">
            <a:extLst>
              <a:ext uri="{FF2B5EF4-FFF2-40B4-BE49-F238E27FC236}">
                <a16:creationId xmlns:a16="http://schemas.microsoft.com/office/drawing/2014/main" id="{1583E123-C457-4843-850C-9E3FB34D388E}"/>
              </a:ext>
            </a:extLst>
          </p:cNvPr>
          <p:cNvSpPr txBox="1"/>
          <p:nvPr/>
        </p:nvSpPr>
        <p:spPr>
          <a:xfrm>
            <a:off x="1190390" y="7252511"/>
            <a:ext cx="1525534"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車全体を消毒する。</a:t>
            </a:r>
          </a:p>
        </p:txBody>
      </p:sp>
      <p:sp>
        <p:nvSpPr>
          <p:cNvPr id="35" name="テキスト ボックス 34">
            <a:extLst>
              <a:ext uri="{FF2B5EF4-FFF2-40B4-BE49-F238E27FC236}">
                <a16:creationId xmlns:a16="http://schemas.microsoft.com/office/drawing/2014/main" id="{D8B55078-E9AF-4BD7-8F0F-4EDBBFDFAC36}"/>
              </a:ext>
            </a:extLst>
          </p:cNvPr>
          <p:cNvSpPr txBox="1"/>
          <p:nvPr/>
        </p:nvSpPr>
        <p:spPr>
          <a:xfrm>
            <a:off x="3501008" y="7247329"/>
            <a:ext cx="2246092"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タイヤ周りも入念に消毒する。</a:t>
            </a:r>
          </a:p>
        </p:txBody>
      </p:sp>
      <p:sp>
        <p:nvSpPr>
          <p:cNvPr id="37" name="テキスト ボックス 36">
            <a:extLst>
              <a:ext uri="{FF2B5EF4-FFF2-40B4-BE49-F238E27FC236}">
                <a16:creationId xmlns:a16="http://schemas.microsoft.com/office/drawing/2014/main" id="{816A05BD-EE56-424E-8385-F62E4B74C2FC}"/>
              </a:ext>
            </a:extLst>
          </p:cNvPr>
          <p:cNvSpPr txBox="1"/>
          <p:nvPr/>
        </p:nvSpPr>
        <p:spPr>
          <a:xfrm>
            <a:off x="795744" y="8746226"/>
            <a:ext cx="2489240"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フロアマットやペダルも消毒する。</a:t>
            </a:r>
          </a:p>
        </p:txBody>
      </p:sp>
      <p:sp>
        <p:nvSpPr>
          <p:cNvPr id="39" name="テキスト ボックス 38">
            <a:extLst>
              <a:ext uri="{FF2B5EF4-FFF2-40B4-BE49-F238E27FC236}">
                <a16:creationId xmlns:a16="http://schemas.microsoft.com/office/drawing/2014/main" id="{AD0FB080-86B8-4FB4-BD1F-D577C7F0937E}"/>
              </a:ext>
            </a:extLst>
          </p:cNvPr>
          <p:cNvSpPr txBox="1"/>
          <p:nvPr/>
        </p:nvSpPr>
        <p:spPr>
          <a:xfrm>
            <a:off x="3755806" y="8759497"/>
            <a:ext cx="2049458" cy="276999"/>
          </a:xfrm>
          <a:prstGeom prst="rect">
            <a:avLst/>
          </a:prstGeom>
          <a:noFill/>
          <a:ln w="12700">
            <a:noFill/>
          </a:ln>
        </p:spPr>
        <p:txBody>
          <a:bodyPr wrap="square" lIns="85333" rIns="85333" rtlCol="0">
            <a:spAutoFit/>
          </a:bodyPr>
          <a:lstStyle/>
          <a:p>
            <a:r>
              <a:rPr lang="ja-JP" altLang="en-US" sz="1200" dirty="0">
                <a:latin typeface="HG丸ｺﾞｼｯｸM-PRO" panose="020F0600000000000000" pitchFamily="50" charset="-128"/>
                <a:ea typeface="HG丸ｺﾞｼｯｸM-PRO" panose="020F0600000000000000" pitchFamily="50" charset="-128"/>
              </a:rPr>
              <a:t>ハンドル周りも消毒する。</a:t>
            </a:r>
          </a:p>
        </p:txBody>
      </p:sp>
    </p:spTree>
    <p:extLst>
      <p:ext uri="{BB962C8B-B14F-4D97-AF65-F5344CB8AC3E}">
        <p14:creationId xmlns:p14="http://schemas.microsoft.com/office/powerpoint/2010/main" val="285491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467544"/>
            <a:ext cx="6728739" cy="435890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野生動物の侵入防止対策を講じる。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200"/>
              </a:lnSpc>
            </a:pP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○常に衛生管理区域内の整理整頓に務め、必要に応じて区域</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内外を除草し、ねずみの生息場所の低減を図る。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○給餌車・保管容器は給餌後フタを閉める。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○ねずみ等の侵入跡（フン、かじった跡）が確認され</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た場合は、侵入跡一帯に殺鼠剤や粘着シートを設置</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する。また、ハエなどの衛生害虫についても、粘着</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剤や殺虫剤を使用する。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○死亡した家畜を発見した場合、異常の有無を確認し、搬出までの間、野生動</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物が寄りつかないようブルーシートで覆う。</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○ねずみ、野鳥等の野生動物の排せつ物等が混入しないよう、畜舎の給餌設備</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及び給水設備を随時掃除する。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○飲用に適した水を確保する。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35496"/>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野生動物の衛生管理区域内への侵入防止</a:t>
            </a:r>
          </a:p>
        </p:txBody>
      </p:sp>
      <p:pic>
        <p:nvPicPr>
          <p:cNvPr id="19" name="図 18">
            <a:extLst>
              <a:ext uri="{FF2B5EF4-FFF2-40B4-BE49-F238E27FC236}">
                <a16:creationId xmlns:a16="http://schemas.microsoft.com/office/drawing/2014/main" id="{3EE0A7EC-48A0-461E-A45C-EAF6D1069BCE}"/>
              </a:ext>
            </a:extLst>
          </p:cNvPr>
          <p:cNvPicPr>
            <a:picLocks noChangeAspect="1"/>
          </p:cNvPicPr>
          <p:nvPr/>
        </p:nvPicPr>
        <p:blipFill>
          <a:blip r:embed="rId2"/>
          <a:stretch>
            <a:fillRect/>
          </a:stretch>
        </p:blipFill>
        <p:spPr>
          <a:xfrm>
            <a:off x="5445224" y="1000528"/>
            <a:ext cx="1024111" cy="872987"/>
          </a:xfrm>
          <a:prstGeom prst="rect">
            <a:avLst/>
          </a:prstGeom>
        </p:spPr>
      </p:pic>
      <p:pic>
        <p:nvPicPr>
          <p:cNvPr id="2" name="図 1">
            <a:extLst>
              <a:ext uri="{FF2B5EF4-FFF2-40B4-BE49-F238E27FC236}">
                <a16:creationId xmlns:a16="http://schemas.microsoft.com/office/drawing/2014/main" id="{0A60D3F8-46B9-4CBA-AC12-9D836BF84EFB}"/>
              </a:ext>
            </a:extLst>
          </p:cNvPr>
          <p:cNvPicPr>
            <a:picLocks noChangeAspect="1"/>
          </p:cNvPicPr>
          <p:nvPr/>
        </p:nvPicPr>
        <p:blipFill>
          <a:blip r:embed="rId3"/>
          <a:stretch>
            <a:fillRect/>
          </a:stretch>
        </p:blipFill>
        <p:spPr>
          <a:xfrm>
            <a:off x="4581128" y="1948476"/>
            <a:ext cx="1088231" cy="801694"/>
          </a:xfrm>
          <a:prstGeom prst="rect">
            <a:avLst/>
          </a:prstGeom>
        </p:spPr>
      </p:pic>
      <p:pic>
        <p:nvPicPr>
          <p:cNvPr id="3" name="図 2">
            <a:extLst>
              <a:ext uri="{FF2B5EF4-FFF2-40B4-BE49-F238E27FC236}">
                <a16:creationId xmlns:a16="http://schemas.microsoft.com/office/drawing/2014/main" id="{85F9484A-40BE-4899-959E-B70098A2FF16}"/>
              </a:ext>
            </a:extLst>
          </p:cNvPr>
          <p:cNvPicPr>
            <a:picLocks noChangeAspect="1"/>
          </p:cNvPicPr>
          <p:nvPr/>
        </p:nvPicPr>
        <p:blipFill>
          <a:blip r:embed="rId4"/>
          <a:stretch>
            <a:fillRect/>
          </a:stretch>
        </p:blipFill>
        <p:spPr>
          <a:xfrm>
            <a:off x="5774805" y="1948477"/>
            <a:ext cx="887392" cy="801694"/>
          </a:xfrm>
          <a:prstGeom prst="rect">
            <a:avLst/>
          </a:prstGeom>
        </p:spPr>
      </p:pic>
      <p:sp>
        <p:nvSpPr>
          <p:cNvPr id="24" name="テキスト ボックス 23">
            <a:extLst>
              <a:ext uri="{FF2B5EF4-FFF2-40B4-BE49-F238E27FC236}">
                <a16:creationId xmlns:a16="http://schemas.microsoft.com/office/drawing/2014/main" id="{3D0A961F-7DBF-4C45-ACE5-A49964A31872}"/>
              </a:ext>
            </a:extLst>
          </p:cNvPr>
          <p:cNvSpPr txBox="1"/>
          <p:nvPr/>
        </p:nvSpPr>
        <p:spPr>
          <a:xfrm>
            <a:off x="22312" y="4940982"/>
            <a:ext cx="4990864" cy="423106"/>
          </a:xfrm>
          <a:prstGeom prst="rect">
            <a:avLst/>
          </a:prstGeom>
          <a:no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愛玩動物の飼養禁止</a:t>
            </a:r>
          </a:p>
        </p:txBody>
      </p:sp>
      <p:sp>
        <p:nvSpPr>
          <p:cNvPr id="25" name="角丸四角形 13">
            <a:extLst>
              <a:ext uri="{FF2B5EF4-FFF2-40B4-BE49-F238E27FC236}">
                <a16:creationId xmlns:a16="http://schemas.microsoft.com/office/drawing/2014/main" id="{CA5FB268-3537-43FE-B004-12A1CE396827}"/>
              </a:ext>
            </a:extLst>
          </p:cNvPr>
          <p:cNvSpPr/>
          <p:nvPr/>
        </p:nvSpPr>
        <p:spPr>
          <a:xfrm>
            <a:off x="64630" y="5355146"/>
            <a:ext cx="6728739" cy="205323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a:lnSpc>
                <a:spcPts val="2400"/>
              </a:lnSpc>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犬や猫などの愛玩動物を衛生管理区域内で飼育してはならない。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a:lnSpc>
                <a:spcPts val="1200"/>
              </a:lnSpc>
              <a:defRPr/>
            </a:pP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○犬や猫が衛生管理区域内に侵入しないよう</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区域外で餌やりをする。</a:t>
            </a:r>
          </a:p>
          <a:p>
            <a:pPr>
              <a:defRPr/>
            </a:pP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○散歩時等で衛生管理区域を通過する場合は、</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肢等の洗浄及び消毒を行ってから、衛生管</a:t>
            </a:r>
            <a:endParaRPr lang="en-US" altLang="ja-JP" sz="1400" dirty="0">
              <a:latin typeface="HG丸ｺﾞｼｯｸM-PRO" panose="020F0600000000000000" pitchFamily="50" charset="-128"/>
              <a:ea typeface="HG丸ｺﾞｼｯｸM-PRO" panose="020F0600000000000000" pitchFamily="50" charset="-128"/>
            </a:endParaRPr>
          </a:p>
          <a:p>
            <a:pPr>
              <a:defRPr/>
            </a:pPr>
            <a:r>
              <a:rPr lang="ja-JP" altLang="en-US" sz="1400" dirty="0">
                <a:latin typeface="HG丸ｺﾞｼｯｸM-PRO" panose="020F0600000000000000" pitchFamily="50" charset="-128"/>
                <a:ea typeface="HG丸ｺﾞｼｯｸM-PRO" panose="020F0600000000000000" pitchFamily="50" charset="-128"/>
              </a:rPr>
              <a:t>　理区域に入場する。</a:t>
            </a:r>
            <a:endParaRPr lang="en-US" altLang="ja-JP" sz="1400" dirty="0">
              <a:latin typeface="HG丸ｺﾞｼｯｸM-PRO" panose="020F0600000000000000" pitchFamily="50" charset="-128"/>
              <a:ea typeface="HG丸ｺﾞｼｯｸM-PRO" panose="020F0600000000000000" pitchFamily="50" charset="-128"/>
            </a:endParaRPr>
          </a:p>
        </p:txBody>
      </p:sp>
      <p:pic>
        <p:nvPicPr>
          <p:cNvPr id="27" name="図 26">
            <a:extLst>
              <a:ext uri="{FF2B5EF4-FFF2-40B4-BE49-F238E27FC236}">
                <a16:creationId xmlns:a16="http://schemas.microsoft.com/office/drawing/2014/main" id="{D2D5389E-DAC9-43E9-B622-E37530C1D8B9}"/>
              </a:ext>
            </a:extLst>
          </p:cNvPr>
          <p:cNvPicPr>
            <a:picLocks noChangeAspect="1"/>
          </p:cNvPicPr>
          <p:nvPr/>
        </p:nvPicPr>
        <p:blipFill>
          <a:blip r:embed="rId5"/>
          <a:stretch>
            <a:fillRect/>
          </a:stretch>
        </p:blipFill>
        <p:spPr>
          <a:xfrm>
            <a:off x="4373201" y="6679228"/>
            <a:ext cx="454585" cy="546584"/>
          </a:xfrm>
          <a:prstGeom prst="rect">
            <a:avLst/>
          </a:prstGeom>
        </p:spPr>
      </p:pic>
      <p:pic>
        <p:nvPicPr>
          <p:cNvPr id="28" name="図 27">
            <a:extLst>
              <a:ext uri="{FF2B5EF4-FFF2-40B4-BE49-F238E27FC236}">
                <a16:creationId xmlns:a16="http://schemas.microsoft.com/office/drawing/2014/main" id="{7D13D87B-6792-4623-8950-A1A24B605069}"/>
              </a:ext>
            </a:extLst>
          </p:cNvPr>
          <p:cNvPicPr>
            <a:picLocks noChangeAspect="1"/>
          </p:cNvPicPr>
          <p:nvPr/>
        </p:nvPicPr>
        <p:blipFill>
          <a:blip r:embed="rId6"/>
          <a:stretch>
            <a:fillRect/>
          </a:stretch>
        </p:blipFill>
        <p:spPr>
          <a:xfrm>
            <a:off x="5669359" y="6118955"/>
            <a:ext cx="711969" cy="765367"/>
          </a:xfrm>
          <a:prstGeom prst="rect">
            <a:avLst/>
          </a:prstGeom>
        </p:spPr>
      </p:pic>
      <p:pic>
        <p:nvPicPr>
          <p:cNvPr id="29" name="図 28">
            <a:extLst>
              <a:ext uri="{FF2B5EF4-FFF2-40B4-BE49-F238E27FC236}">
                <a16:creationId xmlns:a16="http://schemas.microsoft.com/office/drawing/2014/main" id="{C2A67EDB-607B-4CA7-ADEA-45F812302C2D}"/>
              </a:ext>
            </a:extLst>
          </p:cNvPr>
          <p:cNvPicPr>
            <a:picLocks noChangeAspect="1"/>
          </p:cNvPicPr>
          <p:nvPr/>
        </p:nvPicPr>
        <p:blipFill>
          <a:blip r:embed="rId7"/>
          <a:stretch>
            <a:fillRect/>
          </a:stretch>
        </p:blipFill>
        <p:spPr>
          <a:xfrm>
            <a:off x="4406335" y="6106598"/>
            <a:ext cx="519772" cy="560199"/>
          </a:xfrm>
          <a:prstGeom prst="rect">
            <a:avLst/>
          </a:prstGeom>
        </p:spPr>
      </p:pic>
      <p:sp>
        <p:nvSpPr>
          <p:cNvPr id="30" name="四角形: 角を丸くする 29">
            <a:extLst>
              <a:ext uri="{FF2B5EF4-FFF2-40B4-BE49-F238E27FC236}">
                <a16:creationId xmlns:a16="http://schemas.microsoft.com/office/drawing/2014/main" id="{662A73E5-1F65-4C7F-AB3D-92E7AF7E9CEF}"/>
              </a:ext>
            </a:extLst>
          </p:cNvPr>
          <p:cNvSpPr/>
          <p:nvPr/>
        </p:nvSpPr>
        <p:spPr>
          <a:xfrm>
            <a:off x="4077072" y="6004852"/>
            <a:ext cx="2585126" cy="1329949"/>
          </a:xfrm>
          <a:prstGeom prst="roundRect">
            <a:avLst/>
          </a:prstGeom>
          <a:noFill/>
          <a:ln w="31750">
            <a:solidFill>
              <a:schemeClr val="tx1"/>
            </a:solidFill>
          </a:ln>
        </p:spPr>
        <p:txBody>
          <a:bodyPr wrap="square" rtlCol="0" anchor="ctr">
            <a:spAutoFit/>
          </a:bodyPr>
          <a:lstStyle/>
          <a:p>
            <a:pPr algn="l"/>
            <a:endParaRPr kumimoji="1" lang="ja-JP" altLang="en-US" b="1" dirty="0">
              <a:solidFill>
                <a:srgbClr val="DB0000"/>
              </a:solidFill>
            </a:endParaRPr>
          </a:p>
        </p:txBody>
      </p:sp>
      <p:sp>
        <p:nvSpPr>
          <p:cNvPr id="31" name="正方形/長方形 30">
            <a:extLst>
              <a:ext uri="{FF2B5EF4-FFF2-40B4-BE49-F238E27FC236}">
                <a16:creationId xmlns:a16="http://schemas.microsoft.com/office/drawing/2014/main" id="{828E3613-8313-4158-9FFC-0CA3EA767309}"/>
              </a:ext>
            </a:extLst>
          </p:cNvPr>
          <p:cNvSpPr/>
          <p:nvPr/>
        </p:nvSpPr>
        <p:spPr>
          <a:xfrm>
            <a:off x="4908384" y="6998851"/>
            <a:ext cx="1688968" cy="276999"/>
          </a:xfrm>
          <a:prstGeom prst="rect">
            <a:avLst/>
          </a:prstGeom>
          <a:ln>
            <a:noFill/>
          </a:ln>
        </p:spPr>
        <p:txBody>
          <a:bodyPr wrap="square" rtlCol="0" anchor="ctr">
            <a:spAutoFit/>
          </a:bodyPr>
          <a:lstStyle/>
          <a:p>
            <a:pPr algn="l"/>
            <a:r>
              <a:rPr kumimoji="1" lang="ja-JP" altLang="en-US" sz="1200" b="1" dirty="0">
                <a:solidFill>
                  <a:srgbClr val="DB0000"/>
                </a:solidFill>
                <a:latin typeface="HG丸ｺﾞｼｯｸM-PRO" panose="020F0600000000000000" pitchFamily="50" charset="-128"/>
                <a:ea typeface="HG丸ｺﾞｼｯｸM-PRO" panose="020F0600000000000000" pitchFamily="50" charset="-128"/>
              </a:rPr>
              <a:t>飼養衛生管理区域内</a:t>
            </a:r>
          </a:p>
        </p:txBody>
      </p:sp>
      <p:sp>
        <p:nvSpPr>
          <p:cNvPr id="18" name="テキスト ボックス 17">
            <a:extLst>
              <a:ext uri="{FF2B5EF4-FFF2-40B4-BE49-F238E27FC236}">
                <a16:creationId xmlns:a16="http://schemas.microsoft.com/office/drawing/2014/main" id="{74EE95EB-8EB2-463D-B515-F20B747975B2}"/>
              </a:ext>
            </a:extLst>
          </p:cNvPr>
          <p:cNvSpPr txBox="1"/>
          <p:nvPr/>
        </p:nvSpPr>
        <p:spPr>
          <a:xfrm>
            <a:off x="6064936" y="7236296"/>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２</a:t>
            </a:r>
          </a:p>
        </p:txBody>
      </p:sp>
      <p:sp>
        <p:nvSpPr>
          <p:cNvPr id="20" name="テキスト ボックス 19">
            <a:extLst>
              <a:ext uri="{FF2B5EF4-FFF2-40B4-BE49-F238E27FC236}">
                <a16:creationId xmlns:a16="http://schemas.microsoft.com/office/drawing/2014/main" id="{D988AAE2-2BC0-415C-A461-6A65034C7BA0}"/>
              </a:ext>
            </a:extLst>
          </p:cNvPr>
          <p:cNvSpPr txBox="1"/>
          <p:nvPr/>
        </p:nvSpPr>
        <p:spPr>
          <a:xfrm>
            <a:off x="6066888" y="4644008"/>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１</a:t>
            </a:r>
          </a:p>
        </p:txBody>
      </p:sp>
    </p:spTree>
    <p:extLst>
      <p:ext uri="{BB962C8B-B14F-4D97-AF65-F5344CB8AC3E}">
        <p14:creationId xmlns:p14="http://schemas.microsoft.com/office/powerpoint/2010/main" val="245017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764148"/>
            <a:ext cx="6728739" cy="3704912"/>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病原体の侵入要因となるため、不適切な物品（他の畜産関係施設等で使用した物品や海外で使用した衣服等）は持ち込まない。</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○農場内での作業に不必要なもの（私物）は持ち込まない。</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○畜舎や関連設備の修繕に係る工具、機材等は農場に備えつける。</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○やむを得ず、衛生管理区域内に持ち込む際は消毒を行う。</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物品の消毒方法は、添付の作業手順に従う。</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○畜舎や関連設備の修繕に係る工具・機材等は、使用後、衛生管理区域内の所定</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の場所に保管し、衛生管理区域外へ持ち出さないようにする。</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○やむを得ず、持ち出す場合は充分に汚れを落とした後、上記と 同様に消毒を</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行ってから衛生管理区域外へ持ち出す</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42895"/>
            <a:ext cx="6728739" cy="730882"/>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○農場内への不適切な物品の持込み禁止及び工具、機材　</a:t>
            </a:r>
            <a:endParaRPr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　等を農場内へ持ち込まないための取組　</a:t>
            </a: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19429" y="8754561"/>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３</a:t>
            </a:r>
          </a:p>
        </p:txBody>
      </p:sp>
      <p:pic>
        <p:nvPicPr>
          <p:cNvPr id="6" name="図 5">
            <a:extLst>
              <a:ext uri="{FF2B5EF4-FFF2-40B4-BE49-F238E27FC236}">
                <a16:creationId xmlns:a16="http://schemas.microsoft.com/office/drawing/2014/main" id="{C0B6D1DE-F46F-45A7-A16C-C5D1C7A08054}"/>
              </a:ext>
            </a:extLst>
          </p:cNvPr>
          <p:cNvPicPr>
            <a:picLocks noChangeAspect="1"/>
          </p:cNvPicPr>
          <p:nvPr/>
        </p:nvPicPr>
        <p:blipFill>
          <a:blip r:embed="rId2"/>
          <a:stretch>
            <a:fillRect/>
          </a:stretch>
        </p:blipFill>
        <p:spPr>
          <a:xfrm>
            <a:off x="12629" y="4859226"/>
            <a:ext cx="4115157" cy="432854"/>
          </a:xfrm>
          <a:prstGeom prst="rect">
            <a:avLst/>
          </a:prstGeom>
        </p:spPr>
      </p:pic>
      <p:pic>
        <p:nvPicPr>
          <p:cNvPr id="18" name="図 17">
            <a:extLst>
              <a:ext uri="{FF2B5EF4-FFF2-40B4-BE49-F238E27FC236}">
                <a16:creationId xmlns:a16="http://schemas.microsoft.com/office/drawing/2014/main" id="{8DEB9A3D-25CB-4227-B7C4-724452D2BF05}"/>
              </a:ext>
            </a:extLst>
          </p:cNvPr>
          <p:cNvPicPr>
            <a:picLocks noChangeAspect="1"/>
          </p:cNvPicPr>
          <p:nvPr/>
        </p:nvPicPr>
        <p:blipFill>
          <a:blip r:embed="rId3"/>
          <a:stretch>
            <a:fillRect/>
          </a:stretch>
        </p:blipFill>
        <p:spPr>
          <a:xfrm>
            <a:off x="5374150" y="5028506"/>
            <a:ext cx="1181274" cy="1449744"/>
          </a:xfrm>
          <a:prstGeom prst="rect">
            <a:avLst/>
          </a:prstGeom>
          <a:ln>
            <a:solidFill>
              <a:schemeClr val="tx1"/>
            </a:solidFill>
          </a:ln>
        </p:spPr>
      </p:pic>
      <p:sp>
        <p:nvSpPr>
          <p:cNvPr id="20" name="正方形/長方形 19">
            <a:extLst>
              <a:ext uri="{FF2B5EF4-FFF2-40B4-BE49-F238E27FC236}">
                <a16:creationId xmlns:a16="http://schemas.microsoft.com/office/drawing/2014/main" id="{B113B32C-0454-4EDF-AC21-037DEA67E44F}"/>
              </a:ext>
            </a:extLst>
          </p:cNvPr>
          <p:cNvSpPr/>
          <p:nvPr/>
        </p:nvSpPr>
        <p:spPr>
          <a:xfrm>
            <a:off x="66696" y="5220072"/>
            <a:ext cx="5235154" cy="1169551"/>
          </a:xfrm>
          <a:prstGeom prst="rect">
            <a:avLst/>
          </a:prstGeom>
        </p:spPr>
        <p:txBody>
          <a:bodyPr wrap="square">
            <a:spAutoFit/>
          </a:bodyPr>
          <a:lstStyle/>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★浸漬消毒</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ビニール袋、ロープ、器具等</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①消毒薬を調整する。消毒薬の種類：</a:t>
            </a:r>
            <a:r>
              <a:rPr lang="ja-JP" altLang="en-US"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rPr>
              <a:t>○○（例：逆性石鹸）</a:t>
            </a:r>
            <a:endParaRPr lang="en-US" altLang="ja-JP"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②水洗いしたの後、器具を消毒薬に漬ける。</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③消毒後、水洗いし十分に乾燥させる。</a:t>
            </a:r>
            <a:endParaRPr lang="en-US" altLang="ja-JP"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E845B3AA-F335-430B-9BDF-717D44155171}"/>
              </a:ext>
            </a:extLst>
          </p:cNvPr>
          <p:cNvSpPr/>
          <p:nvPr/>
        </p:nvSpPr>
        <p:spPr>
          <a:xfrm>
            <a:off x="44624" y="6588224"/>
            <a:ext cx="5040560" cy="1384995"/>
          </a:xfrm>
          <a:prstGeom prst="rect">
            <a:avLst/>
          </a:prstGeom>
        </p:spPr>
        <p:txBody>
          <a:bodyPr wrap="square">
            <a:spAutoFit/>
          </a:bodyPr>
          <a:lstStyle/>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★噴霧消毒</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大型備品（削蹄具、体重計等）</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①消毒薬を調整する。消毒薬の種類：</a:t>
            </a:r>
            <a:r>
              <a:rPr lang="ja-JP" altLang="en-US"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rPr>
              <a:t>○○（例：逆性石鹸）</a:t>
            </a:r>
            <a:endParaRPr lang="en-US" altLang="ja-JP"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②噴霧器やバケツなどを用いて大型備品の表面にまんべんな</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　く消毒薬を塗布する。</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③水洗いし十分に乾燥させる。</a:t>
            </a:r>
            <a:endParaRPr lang="en-US" altLang="ja-JP" sz="1400" u="sng" dirty="0">
              <a:solidFill>
                <a:schemeClr val="dk1"/>
              </a:solidFill>
              <a:highlight>
                <a:srgbClr val="FFFF00"/>
              </a:highlight>
              <a:latin typeface="HG丸ｺﾞｼｯｸM-PRO" panose="020F0600000000000000" pitchFamily="50" charset="-128"/>
              <a:ea typeface="HG丸ｺﾞｼｯｸM-PRO" panose="020F0600000000000000" pitchFamily="50" charset="-128"/>
            </a:endParaRPr>
          </a:p>
        </p:txBody>
      </p:sp>
      <p:pic>
        <p:nvPicPr>
          <p:cNvPr id="23" name="図 22">
            <a:extLst>
              <a:ext uri="{FF2B5EF4-FFF2-40B4-BE49-F238E27FC236}">
                <a16:creationId xmlns:a16="http://schemas.microsoft.com/office/drawing/2014/main" id="{0929F631-03E7-4CBA-85FE-F91AC9D5F413}"/>
              </a:ext>
            </a:extLst>
          </p:cNvPr>
          <p:cNvPicPr>
            <a:picLocks noChangeAspect="1"/>
          </p:cNvPicPr>
          <p:nvPr/>
        </p:nvPicPr>
        <p:blipFill>
          <a:blip r:embed="rId4"/>
          <a:stretch>
            <a:fillRect/>
          </a:stretch>
        </p:blipFill>
        <p:spPr>
          <a:xfrm>
            <a:off x="5301850" y="8044968"/>
            <a:ext cx="503127" cy="1087238"/>
          </a:xfrm>
          <a:prstGeom prst="rect">
            <a:avLst/>
          </a:prstGeom>
        </p:spPr>
      </p:pic>
      <p:pic>
        <p:nvPicPr>
          <p:cNvPr id="26" name="図 25">
            <a:extLst>
              <a:ext uri="{FF2B5EF4-FFF2-40B4-BE49-F238E27FC236}">
                <a16:creationId xmlns:a16="http://schemas.microsoft.com/office/drawing/2014/main" id="{49A0B6DE-0C7C-4A20-A34B-69340C2196B5}"/>
              </a:ext>
            </a:extLst>
          </p:cNvPr>
          <p:cNvPicPr>
            <a:picLocks noChangeAspect="1"/>
          </p:cNvPicPr>
          <p:nvPr/>
        </p:nvPicPr>
        <p:blipFill>
          <a:blip r:embed="rId5"/>
          <a:stretch>
            <a:fillRect/>
          </a:stretch>
        </p:blipFill>
        <p:spPr>
          <a:xfrm>
            <a:off x="5301850" y="6539708"/>
            <a:ext cx="1181274" cy="1489433"/>
          </a:xfrm>
          <a:prstGeom prst="rect">
            <a:avLst/>
          </a:prstGeom>
        </p:spPr>
      </p:pic>
      <p:sp>
        <p:nvSpPr>
          <p:cNvPr id="32" name="正方形/長方形 31">
            <a:extLst>
              <a:ext uri="{FF2B5EF4-FFF2-40B4-BE49-F238E27FC236}">
                <a16:creationId xmlns:a16="http://schemas.microsoft.com/office/drawing/2014/main" id="{417FF0CA-B28F-4B08-9F87-7EA516FF8040}"/>
              </a:ext>
            </a:extLst>
          </p:cNvPr>
          <p:cNvSpPr/>
          <p:nvPr/>
        </p:nvSpPr>
        <p:spPr>
          <a:xfrm>
            <a:off x="66696" y="8154397"/>
            <a:ext cx="5040560" cy="954107"/>
          </a:xfrm>
          <a:prstGeom prst="rect">
            <a:avLst/>
          </a:prstGeom>
        </p:spPr>
        <p:txBody>
          <a:bodyPr wrap="square">
            <a:spAutoFit/>
          </a:bodyPr>
          <a:lstStyle/>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★アルコール消毒</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消毒対象</a:t>
            </a:r>
            <a:r>
              <a:rPr lang="en-US" altLang="ja-JP" sz="1400" dirty="0">
                <a:solidFill>
                  <a:schemeClr val="dk1"/>
                </a:solidFill>
                <a:latin typeface="HG丸ｺﾞｼｯｸM-PRO" panose="020F0600000000000000" pitchFamily="50" charset="-128"/>
                <a:ea typeface="HG丸ｺﾞｼｯｸM-PRO" panose="020F0600000000000000" pitchFamily="50" charset="-128"/>
              </a:rPr>
              <a:t>】</a:t>
            </a:r>
            <a:r>
              <a:rPr lang="ja-JP" altLang="en-US" sz="1400" dirty="0">
                <a:solidFill>
                  <a:schemeClr val="dk1"/>
                </a:solidFill>
                <a:latin typeface="HG丸ｺﾞｼｯｸM-PRO" panose="020F0600000000000000" pitchFamily="50" charset="-128"/>
                <a:ea typeface="HG丸ｺﾞｼｯｸM-PRO" panose="020F0600000000000000" pitchFamily="50" charset="-128"/>
              </a:rPr>
              <a:t>修繕工具等</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①ハンディースプレーを用いて噴霧したり、アルコール綿花</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　で拭く。</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968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3">
            <a:extLst>
              <a:ext uri="{FF2B5EF4-FFF2-40B4-BE49-F238E27FC236}">
                <a16:creationId xmlns:a16="http://schemas.microsoft.com/office/drawing/2014/main" id="{75EB6E31-2E42-4860-ACC3-E34764B22C8A}"/>
              </a:ext>
            </a:extLst>
          </p:cNvPr>
          <p:cNvSpPr/>
          <p:nvPr/>
        </p:nvSpPr>
        <p:spPr>
          <a:xfrm>
            <a:off x="44624" y="611560"/>
            <a:ext cx="6728739" cy="3060599"/>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新しく牛を導入する際は、農場内の牛と接触させないように２週間隔離し、健康状態を観察、記録する。</a:t>
            </a:r>
            <a:endParaRPr lang="en-US" altLang="ja-JP"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○導入牛は、隔離牛舎や隔離牛房で</a:t>
            </a:r>
            <a:r>
              <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週間隔離</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飼育する。隔離牛舎等が確保できない場合は、</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農場内の牛と接触しないようコンパネ等で仕</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切りをつける。</a:t>
            </a:r>
          </a:p>
          <a:p>
            <a:endPar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○導入した牛については、健康状態を観察し、</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導入元や導入日、健康状態を記録台帳に記入</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する。</a:t>
            </a:r>
          </a:p>
          <a:p>
            <a:endPar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○導入した牛の管理は最後に行う。　</a:t>
            </a:r>
          </a:p>
          <a:p>
            <a:endParaRPr lang="ja-JP" altLang="en-US" sz="1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0FF29B4-13D7-47EF-AA6F-59DD3ACF71BB}"/>
              </a:ext>
            </a:extLst>
          </p:cNvPr>
          <p:cNvSpPr txBox="1"/>
          <p:nvPr/>
        </p:nvSpPr>
        <p:spPr>
          <a:xfrm>
            <a:off x="12629" y="110993"/>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○導入時の隔離・観察</a:t>
            </a:r>
          </a:p>
        </p:txBody>
      </p:sp>
      <p:sp>
        <p:nvSpPr>
          <p:cNvPr id="13" name="正方形/長方形 12">
            <a:extLst>
              <a:ext uri="{FF2B5EF4-FFF2-40B4-BE49-F238E27FC236}">
                <a16:creationId xmlns:a16="http://schemas.microsoft.com/office/drawing/2014/main" id="{AEA0EE8A-D751-4AF3-A3BE-14F8D3A9B236}"/>
              </a:ext>
            </a:extLst>
          </p:cNvPr>
          <p:cNvSpPr/>
          <p:nvPr/>
        </p:nvSpPr>
        <p:spPr>
          <a:xfrm>
            <a:off x="5010024" y="1505902"/>
            <a:ext cx="1697416" cy="369332"/>
          </a:xfrm>
          <a:prstGeom prst="rect">
            <a:avLst/>
          </a:prstGeom>
        </p:spPr>
        <p:txBody>
          <a:bodyPr wrap="square" rtlCol="0" anchor="ctr">
            <a:spAutoFit/>
          </a:bodyPr>
          <a:lstStyle/>
          <a:p>
            <a:pPr algn="l"/>
            <a:r>
              <a:rPr lang="ja-JP" altLang="en-US" sz="900" b="1" dirty="0">
                <a:latin typeface="HG丸ｺﾞｼｯｸM-PRO" panose="020F0600000000000000" pitchFamily="50" charset="-128"/>
                <a:ea typeface="HG丸ｺﾞｼｯｸM-PRO" panose="020F0600000000000000" pitchFamily="50" charset="-128"/>
              </a:rPr>
              <a:t>距離を取る、または柵やコンパネなどで仕切る</a:t>
            </a:r>
            <a:endParaRPr kumimoji="1" lang="ja-JP" altLang="en-US" sz="900" b="1" dirty="0">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1DD7295A-F21D-4387-90D9-6BBF49322C3E}"/>
              </a:ext>
            </a:extLst>
          </p:cNvPr>
          <p:cNvPicPr>
            <a:picLocks noChangeAspect="1"/>
          </p:cNvPicPr>
          <p:nvPr/>
        </p:nvPicPr>
        <p:blipFill>
          <a:blip r:embed="rId2"/>
          <a:stretch>
            <a:fillRect/>
          </a:stretch>
        </p:blipFill>
        <p:spPr>
          <a:xfrm>
            <a:off x="4436209" y="2146831"/>
            <a:ext cx="785565" cy="550193"/>
          </a:xfrm>
          <a:prstGeom prst="rect">
            <a:avLst/>
          </a:prstGeom>
        </p:spPr>
      </p:pic>
      <p:cxnSp>
        <p:nvCxnSpPr>
          <p:cNvPr id="16" name="直線矢印コネクタ 15">
            <a:extLst>
              <a:ext uri="{FF2B5EF4-FFF2-40B4-BE49-F238E27FC236}">
                <a16:creationId xmlns:a16="http://schemas.microsoft.com/office/drawing/2014/main" id="{7BCC6305-4FDF-4615-805C-D096F0E9700B}"/>
              </a:ext>
            </a:extLst>
          </p:cNvPr>
          <p:cNvCxnSpPr>
            <a:cxnSpLocks/>
          </p:cNvCxnSpPr>
          <p:nvPr/>
        </p:nvCxnSpPr>
        <p:spPr>
          <a:xfrm>
            <a:off x="5362351" y="1990850"/>
            <a:ext cx="807303" cy="0"/>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9" name="正方形/長方形 18">
            <a:extLst>
              <a:ext uri="{FF2B5EF4-FFF2-40B4-BE49-F238E27FC236}">
                <a16:creationId xmlns:a16="http://schemas.microsoft.com/office/drawing/2014/main" id="{AA5FD922-D43D-425E-A3B1-89DF58C3F892}"/>
              </a:ext>
            </a:extLst>
          </p:cNvPr>
          <p:cNvSpPr/>
          <p:nvPr/>
        </p:nvSpPr>
        <p:spPr>
          <a:xfrm flipH="1">
            <a:off x="5684380" y="2079179"/>
            <a:ext cx="146199" cy="1174554"/>
          </a:xfrm>
          <a:prstGeom prst="rect">
            <a:avLst/>
          </a:prstGeom>
          <a:solidFill>
            <a:srgbClr val="FFC000"/>
          </a:solidFill>
          <a:ln>
            <a:solidFill>
              <a:srgbClr val="FFC000"/>
            </a:solidFill>
          </a:ln>
        </p:spPr>
        <p:txBody>
          <a:bodyPr wrap="square" rtlCol="0" anchor="ctr">
            <a:spAutoFit/>
          </a:bodyPr>
          <a:lstStyle/>
          <a:p>
            <a:pPr algn="l"/>
            <a:endParaRPr kumimoji="1" lang="ja-JP" altLang="en-US" b="1" dirty="0">
              <a:solidFill>
                <a:srgbClr val="DB0000"/>
              </a:solidFill>
            </a:endParaRPr>
          </a:p>
        </p:txBody>
      </p:sp>
      <p:sp>
        <p:nvSpPr>
          <p:cNvPr id="22" name="正方形/長方形 21">
            <a:extLst>
              <a:ext uri="{FF2B5EF4-FFF2-40B4-BE49-F238E27FC236}">
                <a16:creationId xmlns:a16="http://schemas.microsoft.com/office/drawing/2014/main" id="{A27980FC-6A86-4E65-A556-975005E42AF7}"/>
              </a:ext>
            </a:extLst>
          </p:cNvPr>
          <p:cNvSpPr/>
          <p:nvPr/>
        </p:nvSpPr>
        <p:spPr>
          <a:xfrm>
            <a:off x="6085053" y="3261048"/>
            <a:ext cx="594235" cy="230832"/>
          </a:xfrm>
          <a:prstGeom prst="rect">
            <a:avLst/>
          </a:prstGeom>
        </p:spPr>
        <p:txBody>
          <a:bodyPr wrap="square" rtlCol="0" anchor="ctr">
            <a:spAutoFit/>
          </a:bodyPr>
          <a:lstStyle/>
          <a:p>
            <a:pPr algn="l"/>
            <a:r>
              <a:rPr kumimoji="1" lang="ja-JP" altLang="en-US" sz="900" b="1" dirty="0">
                <a:latin typeface="HG丸ｺﾞｼｯｸM-PRO" panose="020F0600000000000000" pitchFamily="50" charset="-128"/>
                <a:ea typeface="HG丸ｺﾞｼｯｸM-PRO" panose="020F0600000000000000" pitchFamily="50" charset="-128"/>
              </a:rPr>
              <a:t>導入牛</a:t>
            </a:r>
          </a:p>
        </p:txBody>
      </p:sp>
      <p:pic>
        <p:nvPicPr>
          <p:cNvPr id="25" name="図 24">
            <a:extLst>
              <a:ext uri="{FF2B5EF4-FFF2-40B4-BE49-F238E27FC236}">
                <a16:creationId xmlns:a16="http://schemas.microsoft.com/office/drawing/2014/main" id="{4AC2A3BD-6CFC-407A-9A6C-F459FCA242FC}"/>
              </a:ext>
            </a:extLst>
          </p:cNvPr>
          <p:cNvPicPr>
            <a:picLocks noChangeAspect="1"/>
          </p:cNvPicPr>
          <p:nvPr/>
        </p:nvPicPr>
        <p:blipFill>
          <a:blip r:embed="rId2"/>
          <a:stretch>
            <a:fillRect/>
          </a:stretch>
        </p:blipFill>
        <p:spPr>
          <a:xfrm>
            <a:off x="3972693" y="2750320"/>
            <a:ext cx="785565" cy="550193"/>
          </a:xfrm>
          <a:prstGeom prst="rect">
            <a:avLst/>
          </a:prstGeom>
        </p:spPr>
      </p:pic>
      <p:pic>
        <p:nvPicPr>
          <p:cNvPr id="27" name="図 26">
            <a:extLst>
              <a:ext uri="{FF2B5EF4-FFF2-40B4-BE49-F238E27FC236}">
                <a16:creationId xmlns:a16="http://schemas.microsoft.com/office/drawing/2014/main" id="{17086F3E-1B75-465B-B4E8-2CBD579B5B0B}"/>
              </a:ext>
            </a:extLst>
          </p:cNvPr>
          <p:cNvPicPr>
            <a:picLocks noChangeAspect="1"/>
          </p:cNvPicPr>
          <p:nvPr/>
        </p:nvPicPr>
        <p:blipFill>
          <a:blip r:embed="rId2"/>
          <a:stretch>
            <a:fillRect/>
          </a:stretch>
        </p:blipFill>
        <p:spPr>
          <a:xfrm>
            <a:off x="4828537" y="2734073"/>
            <a:ext cx="785565" cy="550193"/>
          </a:xfrm>
          <a:prstGeom prst="rect">
            <a:avLst/>
          </a:prstGeom>
        </p:spPr>
      </p:pic>
      <p:pic>
        <p:nvPicPr>
          <p:cNvPr id="28" name="図 27">
            <a:extLst>
              <a:ext uri="{FF2B5EF4-FFF2-40B4-BE49-F238E27FC236}">
                <a16:creationId xmlns:a16="http://schemas.microsoft.com/office/drawing/2014/main" id="{1E94C81E-A3DA-47FF-B31E-17FCBE3A312D}"/>
              </a:ext>
            </a:extLst>
          </p:cNvPr>
          <p:cNvPicPr>
            <a:picLocks noChangeAspect="1"/>
          </p:cNvPicPr>
          <p:nvPr/>
        </p:nvPicPr>
        <p:blipFill>
          <a:blip r:embed="rId2"/>
          <a:stretch>
            <a:fillRect/>
          </a:stretch>
        </p:blipFill>
        <p:spPr>
          <a:xfrm>
            <a:off x="5955803" y="2690655"/>
            <a:ext cx="785565" cy="550193"/>
          </a:xfrm>
          <a:prstGeom prst="rect">
            <a:avLst/>
          </a:prstGeom>
        </p:spPr>
      </p:pic>
      <p:sp>
        <p:nvSpPr>
          <p:cNvPr id="29" name="角丸四角形 13">
            <a:extLst>
              <a:ext uri="{FF2B5EF4-FFF2-40B4-BE49-F238E27FC236}">
                <a16:creationId xmlns:a16="http://schemas.microsoft.com/office/drawing/2014/main" id="{49C27F14-413C-4CD6-AF50-44AD19E2F413}"/>
              </a:ext>
            </a:extLst>
          </p:cNvPr>
          <p:cNvSpPr/>
          <p:nvPr/>
        </p:nvSpPr>
        <p:spPr>
          <a:xfrm>
            <a:off x="84637" y="4247705"/>
            <a:ext cx="6728739" cy="2573382"/>
          </a:xfrm>
          <a:prstGeom prst="roundRect">
            <a:avLst>
              <a:gd name="adj" fmla="val 5843"/>
            </a:avLst>
          </a:prstGeom>
          <a:solidFill>
            <a:schemeClr val="accent1">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en-US" altLang="ja-JP"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家畜市場</a:t>
            </a:r>
            <a:r>
              <a:rPr lang="en-US" altLang="ja-JP"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と畜場</a:t>
            </a:r>
            <a:r>
              <a:rPr lang="en-US" altLang="ja-JP" sz="14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①施設に入場の際は、車両の消毒を行う。</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②車両から施設内に降り立つ前に、靴底、手指をハンディスプレーで消毒する。</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③車内に乗り込む際には、ハンディスプレーで、衣服、靴底、手指、フロアマッ</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ト、運転席も消毒する。</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④退場の際は、車両の消毒を行う 。</a:t>
            </a: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⑤共同利用施設から自農場の立ち入る際は、入口で車両の消毒を行う（石灰帯で</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可） 。また、施設に立ち入った際の衣服や靴は、自農場専用の衣服、靴に交</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換する。</a:t>
            </a:r>
          </a:p>
        </p:txBody>
      </p:sp>
      <p:sp>
        <p:nvSpPr>
          <p:cNvPr id="30" name="テキスト ボックス 29">
            <a:extLst>
              <a:ext uri="{FF2B5EF4-FFF2-40B4-BE49-F238E27FC236}">
                <a16:creationId xmlns:a16="http://schemas.microsoft.com/office/drawing/2014/main" id="{972531C2-B6F2-4468-8746-8CA6306AD38A}"/>
              </a:ext>
            </a:extLst>
          </p:cNvPr>
          <p:cNvSpPr txBox="1"/>
          <p:nvPr/>
        </p:nvSpPr>
        <p:spPr>
          <a:xfrm>
            <a:off x="52642" y="3747138"/>
            <a:ext cx="6728739" cy="423106"/>
          </a:xfrm>
          <a:prstGeom prst="rect">
            <a:avLst/>
          </a:prstGeom>
          <a:solidFill>
            <a:schemeClr val="bg1"/>
          </a:solidFill>
        </p:spPr>
        <p:txBody>
          <a:bodyPr wrap="square" lIns="114215" tIns="57107" rIns="114215" bIns="57107" rtlCol="0" anchor="ctr">
            <a:spAutoFit/>
          </a:bodyPr>
          <a:lstStyle/>
          <a:p>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○共同利用施設利用時の対策</a:t>
            </a:r>
          </a:p>
        </p:txBody>
      </p:sp>
      <p:sp>
        <p:nvSpPr>
          <p:cNvPr id="18" name="テキスト ボックス 17">
            <a:extLst>
              <a:ext uri="{FF2B5EF4-FFF2-40B4-BE49-F238E27FC236}">
                <a16:creationId xmlns:a16="http://schemas.microsoft.com/office/drawing/2014/main" id="{18850DC5-E71D-41A0-A717-B3FECEF22D14}"/>
              </a:ext>
            </a:extLst>
          </p:cNvPr>
          <p:cNvSpPr txBox="1"/>
          <p:nvPr/>
        </p:nvSpPr>
        <p:spPr>
          <a:xfrm>
            <a:off x="6066888" y="3539352"/>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４</a:t>
            </a:r>
          </a:p>
        </p:txBody>
      </p:sp>
      <p:sp>
        <p:nvSpPr>
          <p:cNvPr id="17" name="テキスト ボックス 16">
            <a:extLst>
              <a:ext uri="{FF2B5EF4-FFF2-40B4-BE49-F238E27FC236}">
                <a16:creationId xmlns:a16="http://schemas.microsoft.com/office/drawing/2014/main" id="{F5436D01-8329-4827-A649-FE84C72D354B}"/>
              </a:ext>
            </a:extLst>
          </p:cNvPr>
          <p:cNvSpPr txBox="1"/>
          <p:nvPr/>
        </p:nvSpPr>
        <p:spPr>
          <a:xfrm>
            <a:off x="6106901" y="6732240"/>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３</a:t>
            </a:r>
            <a:r>
              <a:rPr lang="en-US" altLang="ja-JP" b="1" dirty="0"/>
              <a:t>-</a:t>
            </a:r>
            <a:r>
              <a:rPr lang="ja-JP" altLang="en-US" b="1" dirty="0"/>
              <a:t>５</a:t>
            </a:r>
          </a:p>
        </p:txBody>
      </p:sp>
    </p:spTree>
    <p:extLst>
      <p:ext uri="{BB962C8B-B14F-4D97-AF65-F5344CB8AC3E}">
        <p14:creationId xmlns:p14="http://schemas.microsoft.com/office/powerpoint/2010/main" val="139793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6C9F2E-C591-4BBD-B2C0-6DB17CC299C2}"/>
              </a:ext>
            </a:extLst>
          </p:cNvPr>
          <p:cNvPicPr>
            <a:picLocks noChangeAspect="1"/>
          </p:cNvPicPr>
          <p:nvPr/>
        </p:nvPicPr>
        <p:blipFill>
          <a:blip r:embed="rId2"/>
          <a:stretch>
            <a:fillRect/>
          </a:stretch>
        </p:blipFill>
        <p:spPr>
          <a:xfrm>
            <a:off x="49286" y="2827340"/>
            <a:ext cx="6605486" cy="6281164"/>
          </a:xfrm>
          <a:prstGeom prst="rect">
            <a:avLst/>
          </a:prstGeom>
        </p:spPr>
      </p:pic>
      <p:sp>
        <p:nvSpPr>
          <p:cNvPr id="22" name="テキスト ボックス 21">
            <a:extLst>
              <a:ext uri="{FF2B5EF4-FFF2-40B4-BE49-F238E27FC236}">
                <a16:creationId xmlns:a16="http://schemas.microsoft.com/office/drawing/2014/main" id="{E6DC931A-B4B7-4633-86B8-25CFA8AAE66B}"/>
              </a:ext>
            </a:extLst>
          </p:cNvPr>
          <p:cNvSpPr txBox="1"/>
          <p:nvPr/>
        </p:nvSpPr>
        <p:spPr>
          <a:xfrm>
            <a:off x="6151525" y="8755325"/>
            <a:ext cx="70647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r>
              <a:rPr lang="en-US" altLang="ja-JP" b="1" dirty="0"/>
              <a:t>-</a:t>
            </a:r>
            <a:r>
              <a:rPr lang="ja-JP" altLang="en-US" b="1" dirty="0"/>
              <a:t>１</a:t>
            </a:r>
          </a:p>
        </p:txBody>
      </p:sp>
      <p:sp>
        <p:nvSpPr>
          <p:cNvPr id="4" name="正方形/長方形 3">
            <a:extLst>
              <a:ext uri="{FF2B5EF4-FFF2-40B4-BE49-F238E27FC236}">
                <a16:creationId xmlns:a16="http://schemas.microsoft.com/office/drawing/2014/main" id="{1F0B926F-674D-40D2-96F6-23C2D5460A5D}"/>
              </a:ext>
            </a:extLst>
          </p:cNvPr>
          <p:cNvSpPr/>
          <p:nvPr/>
        </p:nvSpPr>
        <p:spPr>
          <a:xfrm>
            <a:off x="203228" y="442799"/>
            <a:ext cx="6451544" cy="218498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4E73168-5E11-469C-BE06-58E0C3AE3530}"/>
              </a:ext>
            </a:extLst>
          </p:cNvPr>
          <p:cNvSpPr/>
          <p:nvPr/>
        </p:nvSpPr>
        <p:spPr>
          <a:xfrm>
            <a:off x="0" y="107504"/>
            <a:ext cx="4293096" cy="338554"/>
          </a:xfrm>
          <a:prstGeom prst="rect">
            <a:avLst/>
          </a:prstGeom>
        </p:spPr>
        <p:txBody>
          <a:bodyPr wrap="square">
            <a:spAutoFit/>
          </a:bodyPr>
          <a:lstStyle/>
          <a:p>
            <a:r>
              <a:rPr lang="ja-JP" altLang="en-US" sz="1600" b="1" dirty="0">
                <a:solidFill>
                  <a:srgbClr val="000000"/>
                </a:solidFill>
                <a:latin typeface="HG丸ｺﾞｼｯｸM-PRO" panose="020F0600000000000000" pitchFamily="50" charset="-128"/>
                <a:ea typeface="HG丸ｺﾞｼｯｸM-PRO" panose="020F0600000000000000" pitchFamily="50" charset="-128"/>
              </a:rPr>
              <a:t>○特定症状が確認された場合の緊急連絡網</a:t>
            </a:r>
            <a:endParaRPr lang="en-US" altLang="ja-JP"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ECDE32B5-A5EC-44FB-A583-93DE397A253D}"/>
              </a:ext>
            </a:extLst>
          </p:cNvPr>
          <p:cNvSpPr/>
          <p:nvPr/>
        </p:nvSpPr>
        <p:spPr>
          <a:xfrm>
            <a:off x="397418" y="505658"/>
            <a:ext cx="1040501" cy="1051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発見者</a:t>
            </a:r>
          </a:p>
        </p:txBody>
      </p:sp>
      <p:sp>
        <p:nvSpPr>
          <p:cNvPr id="7" name="矢印: 右 6">
            <a:extLst>
              <a:ext uri="{FF2B5EF4-FFF2-40B4-BE49-F238E27FC236}">
                <a16:creationId xmlns:a16="http://schemas.microsoft.com/office/drawing/2014/main" id="{4BCDDE1C-FC16-4A52-B2B9-7F45ED2BF6A7}"/>
              </a:ext>
            </a:extLst>
          </p:cNvPr>
          <p:cNvSpPr/>
          <p:nvPr/>
        </p:nvSpPr>
        <p:spPr>
          <a:xfrm>
            <a:off x="1644162" y="577237"/>
            <a:ext cx="704718" cy="338555"/>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F202CBB-3B6F-46A6-9C8F-EC5EDF40898D}"/>
              </a:ext>
            </a:extLst>
          </p:cNvPr>
          <p:cNvSpPr/>
          <p:nvPr/>
        </p:nvSpPr>
        <p:spPr>
          <a:xfrm>
            <a:off x="2555123" y="1064308"/>
            <a:ext cx="3970221" cy="49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飼養衛生管理者：</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ＴＥＬ：</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1FE829F4-DF04-49C3-996C-82EBDD5341B0}"/>
              </a:ext>
            </a:extLst>
          </p:cNvPr>
          <p:cNvSpPr/>
          <p:nvPr/>
        </p:nvSpPr>
        <p:spPr>
          <a:xfrm>
            <a:off x="2555123" y="493121"/>
            <a:ext cx="3970220" cy="49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中央</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家畜保健衛生所</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ＴＥＬ：</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0957-25-1331</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8D7E8C12-0925-4FC3-9E37-4F1366FDB23D}"/>
              </a:ext>
            </a:extLst>
          </p:cNvPr>
          <p:cNvSpPr/>
          <p:nvPr/>
        </p:nvSpPr>
        <p:spPr>
          <a:xfrm>
            <a:off x="2555122" y="2021970"/>
            <a:ext cx="3970221" cy="5463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管理獣医師：</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ＴＥＬ：</a:t>
            </a:r>
          </a:p>
        </p:txBody>
      </p:sp>
      <p:sp>
        <p:nvSpPr>
          <p:cNvPr id="13" name="矢印: 右 12">
            <a:extLst>
              <a:ext uri="{FF2B5EF4-FFF2-40B4-BE49-F238E27FC236}">
                <a16:creationId xmlns:a16="http://schemas.microsoft.com/office/drawing/2014/main" id="{2C0FFF78-5534-467F-A699-F6F6933615F7}"/>
              </a:ext>
            </a:extLst>
          </p:cNvPr>
          <p:cNvSpPr/>
          <p:nvPr/>
        </p:nvSpPr>
        <p:spPr>
          <a:xfrm>
            <a:off x="1644162" y="1063715"/>
            <a:ext cx="704718" cy="338555"/>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F8613E98-78EC-4E4E-A116-ED4330CACECE}"/>
              </a:ext>
            </a:extLst>
          </p:cNvPr>
          <p:cNvSpPr/>
          <p:nvPr/>
        </p:nvSpPr>
        <p:spPr>
          <a:xfrm rot="5400000">
            <a:off x="4288644" y="1635573"/>
            <a:ext cx="380392" cy="348590"/>
          </a:xfrm>
          <a:prstGeom prst="rightArrow">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1960391"/>
      </p:ext>
    </p:extLst>
  </p:cSld>
  <p:clrMapOvr>
    <a:masterClrMapping/>
  </p:clrMapOvr>
  <mc:AlternateContent xmlns:mc="http://schemas.openxmlformats.org/markup-compatibility/2006" xmlns:p14="http://schemas.microsoft.com/office/powerpoint/2010/main">
    <mc:Choice Requires="p14">
      <p:transition spd="slow" p14:dur="2000" advTm="18669"/>
    </mc:Choice>
    <mc:Fallback xmlns="">
      <p:transition spd="slow" advTm="18669"/>
    </mc:Fallback>
  </mc:AlternateContent>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defRPr b="1" dirty="0">
            <a:solidFill>
              <a:srgbClr val="DB0000"/>
            </a:solidFill>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11839</TotalTime>
  <Words>2376</Words>
  <Application>Microsoft Office PowerPoint</Application>
  <PresentationFormat>画面に合わせる (4:3)</PresentationFormat>
  <Paragraphs>242</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HG丸ｺﾞｼｯｸM-PRO</vt:lpstr>
      <vt:lpstr>ＭＳ Ｐゴシック</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後田 徹志</dc:creator>
  <cp:lastModifiedBy>島田 善成</cp:lastModifiedBy>
  <cp:revision>310</cp:revision>
  <cp:lastPrinted>2021-06-10T02:19:47Z</cp:lastPrinted>
  <dcterms:created xsi:type="dcterms:W3CDTF">2018-07-17T05:28:53Z</dcterms:created>
  <dcterms:modified xsi:type="dcterms:W3CDTF">2021-06-11T04:49:34Z</dcterms:modified>
</cp:coreProperties>
</file>