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7" r:id="rId2"/>
    <p:sldId id="285" r:id="rId3"/>
    <p:sldId id="292" r:id="rId4"/>
    <p:sldId id="272" r:id="rId5"/>
    <p:sldId id="279" r:id="rId6"/>
    <p:sldId id="261" r:id="rId7"/>
    <p:sldId id="260" r:id="rId8"/>
    <p:sldId id="259" r:id="rId9"/>
    <p:sldId id="263" r:id="rId10"/>
    <p:sldId id="267" r:id="rId11"/>
    <p:sldId id="277" r:id="rId12"/>
    <p:sldId id="289" r:id="rId13"/>
    <p:sldId id="281" r:id="rId14"/>
    <p:sldId id="268" r:id="rId15"/>
    <p:sldId id="282" r:id="rId16"/>
    <p:sldId id="284" r:id="rId17"/>
    <p:sldId id="283" r:id="rId18"/>
    <p:sldId id="274" r:id="rId19"/>
    <p:sldId id="294" r:id="rId20"/>
    <p:sldId id="275" r:id="rId21"/>
    <p:sldId id="276" r:id="rId22"/>
    <p:sldId id="280" r:id="rId23"/>
    <p:sldId id="287" r:id="rId24"/>
    <p:sldId id="295" r:id="rId25"/>
    <p:sldId id="288" r:id="rId26"/>
  </p:sldIdLst>
  <p:sldSz cx="12192000" cy="6858000"/>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27AFBEE-8DED-4CE2-80FE-F33624DFBEDA}">
          <p14:sldIdLst>
            <p14:sldId id="257"/>
          </p14:sldIdLst>
        </p14:section>
        <p14:section name="事前説明" id="{F940B704-34F3-43F1-90A3-536943FB3D10}">
          <p14:sldIdLst>
            <p14:sldId id="285"/>
            <p14:sldId id="292"/>
            <p14:sldId id="272"/>
            <p14:sldId id="279"/>
            <p14:sldId id="261"/>
            <p14:sldId id="260"/>
          </p14:sldIdLst>
        </p14:section>
        <p14:section name="訓練前" id="{6FBAF84F-6CD1-44E4-A6F5-D30445CD0154}">
          <p14:sldIdLst>
            <p14:sldId id="259"/>
          </p14:sldIdLst>
        </p14:section>
        <p14:section name="訓練" id="{4F6AFA94-BCF9-4C73-BA88-E23068D3AB36}">
          <p14:sldIdLst>
            <p14:sldId id="263"/>
            <p14:sldId id="267"/>
            <p14:sldId id="277"/>
            <p14:sldId id="289"/>
            <p14:sldId id="281"/>
            <p14:sldId id="268"/>
            <p14:sldId id="282"/>
            <p14:sldId id="284"/>
            <p14:sldId id="283"/>
          </p14:sldIdLst>
        </p14:section>
        <p14:section name="訓練について案内" id="{F5B9C517-B931-48E0-8923-B0E7CA1B2C81}">
          <p14:sldIdLst>
            <p14:sldId id="274"/>
            <p14:sldId id="294"/>
            <p14:sldId id="275"/>
            <p14:sldId id="276"/>
            <p14:sldId id="280"/>
            <p14:sldId id="287"/>
            <p14:sldId id="295"/>
            <p14:sldId id="28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5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94660"/>
  </p:normalViewPr>
  <p:slideViewPr>
    <p:cSldViewPr snapToGrid="0">
      <p:cViewPr varScale="1">
        <p:scale>
          <a:sx n="81" d="100"/>
          <a:sy n="81" d="100"/>
        </p:scale>
        <p:origin x="696"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1848"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r>
              <a:rPr lang="ja-JP" dirty="0"/>
              <a:t>入所系介護施設　</a:t>
            </a:r>
            <a:r>
              <a:rPr lang="en-US" b="1" dirty="0"/>
              <a:t>BCP</a:t>
            </a:r>
            <a:r>
              <a:rPr lang="ja-JP" b="1" dirty="0"/>
              <a:t>策定</a:t>
            </a:r>
            <a:r>
              <a:rPr lang="ja-JP" altLang="en-US" b="1" dirty="0"/>
              <a:t>状況</a:t>
            </a:r>
            <a:endParaRPr lang="en-US" b="1" dirty="0"/>
          </a:p>
          <a:p>
            <a:pPr>
              <a:defRPr/>
            </a:pPr>
            <a:r>
              <a:rPr lang="en-US" sz="1600" dirty="0"/>
              <a:t>2024</a:t>
            </a:r>
            <a:r>
              <a:rPr lang="ja-JP" sz="1600" dirty="0"/>
              <a:t>年</a:t>
            </a:r>
            <a:r>
              <a:rPr lang="en-US" sz="1600" dirty="0"/>
              <a:t>9</a:t>
            </a:r>
            <a:r>
              <a:rPr lang="ja-JP" sz="1600" dirty="0"/>
              <a:t>月　</a:t>
            </a:r>
            <a:r>
              <a:rPr lang="en-US" sz="1600" dirty="0"/>
              <a:t>n=30(</a:t>
            </a:r>
            <a:r>
              <a:rPr lang="ja-JP" sz="1600" dirty="0"/>
              <a:t>未回答</a:t>
            </a:r>
            <a:r>
              <a:rPr lang="en-US" sz="1600" dirty="0"/>
              <a:t>6</a:t>
            </a:r>
            <a:r>
              <a:rPr lang="ja-JP" sz="1600" dirty="0"/>
              <a:t>施設除く）</a:t>
            </a:r>
            <a:endParaRPr lang="en-US" sz="1600" dirty="0"/>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3057798588210428"/>
          <c:y val="0.36957012066260497"/>
          <c:w val="0.43927879761707472"/>
          <c:h val="0.60590257599629405"/>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BF2-4B27-81D9-975F025B9B8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BF2-4B27-81D9-975F025B9B8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BF2-4B27-81D9-975F025B9B87}"/>
              </c:ext>
            </c:extLst>
          </c:dPt>
          <c:dLbls>
            <c:dLbl>
              <c:idx val="0"/>
              <c:layout>
                <c:manualLayout>
                  <c:x val="-0.10201662292213479"/>
                  <c:y val="-0.12314814814814815"/>
                </c:manualLayout>
              </c:layout>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BF2-4B27-81D9-975F025B9B87}"/>
                </c:ext>
              </c:extLst>
            </c:dLbl>
            <c:dLbl>
              <c:idx val="1"/>
              <c:layout>
                <c:manualLayout>
                  <c:x val="-3.122944006999125E-2"/>
                  <c:y val="3.116797900262462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BF2-4B27-81D9-975F025B9B87}"/>
                </c:ext>
              </c:extLst>
            </c:dLbl>
            <c:dLbl>
              <c:idx val="2"/>
              <c:layout>
                <c:manualLayout>
                  <c:x val="8.982064741907261E-3"/>
                  <c:y val="-1.627223680373290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BF2-4B27-81D9-975F025B9B87}"/>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集計グラフ!$G$3:$I$3</c:f>
              <c:strCache>
                <c:ptCount val="3"/>
                <c:pt idx="0">
                  <c:v>済み</c:v>
                </c:pt>
                <c:pt idx="1">
                  <c:v>作成中</c:v>
                </c:pt>
                <c:pt idx="2">
                  <c:v>未着手</c:v>
                </c:pt>
              </c:strCache>
            </c:strRef>
          </c:cat>
          <c:val>
            <c:numRef>
              <c:f>集計グラフ!$G$8:$I$8</c:f>
              <c:numCache>
                <c:formatCode>General</c:formatCode>
                <c:ptCount val="3"/>
                <c:pt idx="0">
                  <c:v>27</c:v>
                </c:pt>
                <c:pt idx="1">
                  <c:v>2</c:v>
                </c:pt>
                <c:pt idx="2">
                  <c:v>1</c:v>
                </c:pt>
              </c:numCache>
            </c:numRef>
          </c:val>
          <c:extLst>
            <c:ext xmlns:c16="http://schemas.microsoft.com/office/drawing/2014/chart" uri="{C3380CC4-5D6E-409C-BE32-E72D297353CC}">
              <c16:uniqueId val="{00000006-EBF2-4B27-81D9-975F025B9B87}"/>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r>
              <a:rPr lang="ja-JP" dirty="0"/>
              <a:t>入所系介護施設　</a:t>
            </a:r>
            <a:r>
              <a:rPr lang="en-US" b="1" dirty="0"/>
              <a:t>BCP</a:t>
            </a:r>
            <a:r>
              <a:rPr lang="ja-JP" altLang="en-US" b="1" dirty="0"/>
              <a:t>外部機関</a:t>
            </a:r>
            <a:r>
              <a:rPr lang="ja-JP" b="1" dirty="0"/>
              <a:t>連絡リスト整備割合</a:t>
            </a:r>
            <a:r>
              <a:rPr lang="en-US" sz="1600" dirty="0"/>
              <a:t>2024</a:t>
            </a:r>
            <a:r>
              <a:rPr lang="ja-JP" sz="1600" dirty="0"/>
              <a:t>年</a:t>
            </a:r>
            <a:r>
              <a:rPr lang="en-US" sz="1600" dirty="0"/>
              <a:t>9</a:t>
            </a:r>
            <a:r>
              <a:rPr lang="ja-JP" sz="1600" dirty="0"/>
              <a:t>月時点　</a:t>
            </a:r>
            <a:r>
              <a:rPr lang="en-US" sz="1600" dirty="0"/>
              <a:t>n=27</a:t>
            </a:r>
            <a:r>
              <a:rPr lang="ja-JP" sz="1600" dirty="0"/>
              <a:t>（回答</a:t>
            </a:r>
            <a:r>
              <a:rPr lang="en-US" sz="1600" dirty="0"/>
              <a:t>9</a:t>
            </a:r>
            <a:r>
              <a:rPr lang="ja-JP" sz="1600" dirty="0"/>
              <a:t>施設除く）</a:t>
            </a:r>
            <a:endParaRPr lang="ja-JP" dirty="0"/>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31848950131233594"/>
          <c:y val="0.35373250218722657"/>
          <c:w val="0.36302099737532806"/>
          <c:h val="0.60503499562554686"/>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13D-4DBE-844E-B1EAD09D94A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13D-4DBE-844E-B1EAD09D94A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13D-4DBE-844E-B1EAD09D94A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13D-4DBE-844E-B1EAD09D94A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13D-4DBE-844E-B1EAD09D94A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13D-4DBE-844E-B1EAD09D94AC}"/>
              </c:ext>
            </c:extLst>
          </c:dPt>
          <c:dLbls>
            <c:dLbl>
              <c:idx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1-613D-4DBE-844E-B1EAD09D94AC}"/>
                </c:ext>
              </c:extLst>
            </c:dLbl>
            <c:dLbl>
              <c:idx val="2"/>
              <c:layout>
                <c:manualLayout>
                  <c:x val="-5.0328083989501318E-4"/>
                  <c:y val="6.1464712744240301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13D-4DBE-844E-B1EAD09D94AC}"/>
                </c:ext>
              </c:extLst>
            </c:dLbl>
            <c:dLbl>
              <c:idx val="3"/>
              <c:delete val="1"/>
              <c:extLst>
                <c:ext xmlns:c15="http://schemas.microsoft.com/office/drawing/2012/chart" uri="{CE6537A1-D6FC-4f65-9D91-7224C49458BB}"/>
                <c:ext xmlns:c16="http://schemas.microsoft.com/office/drawing/2014/chart" uri="{C3380CC4-5D6E-409C-BE32-E72D297353CC}">
                  <c16:uniqueId val="{00000007-613D-4DBE-844E-B1EAD09D94AC}"/>
                </c:ext>
              </c:extLst>
            </c:dLbl>
            <c:dLbl>
              <c:idx val="4"/>
              <c:delete val="1"/>
              <c:extLst>
                <c:ext xmlns:c15="http://schemas.microsoft.com/office/drawing/2012/chart" uri="{CE6537A1-D6FC-4f65-9D91-7224C49458BB}"/>
                <c:ext xmlns:c16="http://schemas.microsoft.com/office/drawing/2014/chart" uri="{C3380CC4-5D6E-409C-BE32-E72D297353CC}">
                  <c16:uniqueId val="{00000009-613D-4DBE-844E-B1EAD09D94AC}"/>
                </c:ext>
              </c:extLst>
            </c:dLbl>
            <c:dLbl>
              <c:idx val="5"/>
              <c:layout>
                <c:manualLayout>
                  <c:x val="0.10197594050743657"/>
                  <c:y val="-1.886264216972880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13D-4DBE-844E-B1EAD09D94AC}"/>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集計グラフ!$G$14:$L$14</c:f>
              <c:strCache>
                <c:ptCount val="6"/>
                <c:pt idx="0">
                  <c:v>済み</c:v>
                </c:pt>
                <c:pt idx="1">
                  <c:v>協議未</c:v>
                </c:pt>
                <c:pt idx="2">
                  <c:v>リスト未</c:v>
                </c:pt>
                <c:pt idx="3">
                  <c:v>未着手</c:v>
                </c:pt>
                <c:pt idx="4">
                  <c:v>未定</c:v>
                </c:pt>
                <c:pt idx="5">
                  <c:v>他</c:v>
                </c:pt>
              </c:strCache>
            </c:strRef>
          </c:cat>
          <c:val>
            <c:numRef>
              <c:f>集計グラフ!$G$19:$L$19</c:f>
              <c:numCache>
                <c:formatCode>General</c:formatCode>
                <c:ptCount val="6"/>
                <c:pt idx="0">
                  <c:v>15</c:v>
                </c:pt>
                <c:pt idx="1">
                  <c:v>10</c:v>
                </c:pt>
                <c:pt idx="2">
                  <c:v>1</c:v>
                </c:pt>
                <c:pt idx="3">
                  <c:v>0</c:v>
                </c:pt>
                <c:pt idx="4">
                  <c:v>0</c:v>
                </c:pt>
                <c:pt idx="5">
                  <c:v>1</c:v>
                </c:pt>
              </c:numCache>
            </c:numRef>
          </c:val>
          <c:extLst>
            <c:ext xmlns:c16="http://schemas.microsoft.com/office/drawing/2014/chart" uri="{C3380CC4-5D6E-409C-BE32-E72D297353CC}">
              <c16:uniqueId val="{0000000C-613D-4DBE-844E-B1EAD09D94AC}"/>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9EDE0A8-3D8D-BD3D-EDB1-091D7A204E09}"/>
              </a:ext>
            </a:extLst>
          </p:cNvPr>
          <p:cNvSpPr>
            <a:spLocks noGrp="1"/>
          </p:cNvSpPr>
          <p:nvPr>
            <p:ph type="hdr" sz="quarter"/>
          </p:nvPr>
        </p:nvSpPr>
        <p:spPr>
          <a:xfrm>
            <a:off x="2" y="0"/>
            <a:ext cx="4276256" cy="338143"/>
          </a:xfrm>
          <a:prstGeom prst="rect">
            <a:avLst/>
          </a:prstGeom>
        </p:spPr>
        <p:txBody>
          <a:bodyPr vert="horz" lIns="91434" tIns="45717" rIns="91434" bIns="45717" rtlCol="0"/>
          <a:lstStyle>
            <a:lvl1pPr algn="l">
              <a:defRPr sz="1200"/>
            </a:lvl1pPr>
          </a:lstStyle>
          <a:p>
            <a:endParaRPr kumimoji="1" lang="ja-JP" altLang="en-US"/>
          </a:p>
        </p:txBody>
      </p:sp>
      <p:sp>
        <p:nvSpPr>
          <p:cNvPr id="4" name="フッター プレースホルダー 3">
            <a:extLst>
              <a:ext uri="{FF2B5EF4-FFF2-40B4-BE49-F238E27FC236}">
                <a16:creationId xmlns:a16="http://schemas.microsoft.com/office/drawing/2014/main" id="{DD115FF8-3D8C-0EEA-2BD9-0569E292F831}"/>
              </a:ext>
            </a:extLst>
          </p:cNvPr>
          <p:cNvSpPr>
            <a:spLocks noGrp="1"/>
          </p:cNvSpPr>
          <p:nvPr>
            <p:ph type="ftr" sz="quarter" idx="2"/>
          </p:nvPr>
        </p:nvSpPr>
        <p:spPr>
          <a:xfrm>
            <a:off x="2" y="6397621"/>
            <a:ext cx="4276256" cy="338143"/>
          </a:xfrm>
          <a:prstGeom prst="rect">
            <a:avLst/>
          </a:prstGeom>
        </p:spPr>
        <p:txBody>
          <a:bodyPr vert="horz" lIns="91434" tIns="45717" rIns="91434" bIns="45717"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DF7E088B-6A52-D755-D534-97AEF684AB88}"/>
              </a:ext>
            </a:extLst>
          </p:cNvPr>
          <p:cNvSpPr>
            <a:spLocks noGrp="1"/>
          </p:cNvSpPr>
          <p:nvPr>
            <p:ph type="sldNum" sz="quarter" idx="3"/>
          </p:nvPr>
        </p:nvSpPr>
        <p:spPr>
          <a:xfrm>
            <a:off x="5587732" y="6397621"/>
            <a:ext cx="4276254" cy="338143"/>
          </a:xfrm>
          <a:prstGeom prst="rect">
            <a:avLst/>
          </a:prstGeom>
        </p:spPr>
        <p:txBody>
          <a:bodyPr vert="horz" lIns="91434" tIns="45717" rIns="91434" bIns="45717" rtlCol="0" anchor="b"/>
          <a:lstStyle>
            <a:lvl1pPr algn="r">
              <a:defRPr sz="1200"/>
            </a:lvl1pPr>
          </a:lstStyle>
          <a:p>
            <a:fld id="{F08C04CF-F5DA-448F-95B7-682F9EF2FC2C}" type="slidenum">
              <a:rPr kumimoji="1" lang="ja-JP" altLang="en-US" smtClean="0"/>
              <a:t>‹#›</a:t>
            </a:fld>
            <a:endParaRPr kumimoji="1" lang="ja-JP" altLang="en-US"/>
          </a:p>
        </p:txBody>
      </p:sp>
    </p:spTree>
    <p:extLst>
      <p:ext uri="{BB962C8B-B14F-4D97-AF65-F5344CB8AC3E}">
        <p14:creationId xmlns:p14="http://schemas.microsoft.com/office/powerpoint/2010/main" val="3570869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4276256" cy="338143"/>
          </a:xfrm>
          <a:prstGeom prst="rect">
            <a:avLst/>
          </a:prstGeom>
        </p:spPr>
        <p:txBody>
          <a:bodyPr vert="horz" lIns="91427" tIns="45714" rIns="91427"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7732" y="0"/>
            <a:ext cx="4276254" cy="338143"/>
          </a:xfrm>
          <a:prstGeom prst="rect">
            <a:avLst/>
          </a:prstGeom>
        </p:spPr>
        <p:txBody>
          <a:bodyPr vert="horz" lIns="91427" tIns="45714" rIns="91427" bIns="45714" rtlCol="0"/>
          <a:lstStyle>
            <a:lvl1pPr algn="r">
              <a:defRPr sz="1200"/>
            </a:lvl1pPr>
          </a:lstStyle>
          <a:p>
            <a:fld id="{51B4A6B8-5ABA-4CE8-9510-A93D2BD9A1ED}" type="datetimeFigureOut">
              <a:rPr kumimoji="1" lang="ja-JP" altLang="en-US" smtClean="0"/>
              <a:t>2024/12/17</a:t>
            </a:fld>
            <a:endParaRPr kumimoji="1" lang="ja-JP" altLang="en-US"/>
          </a:p>
        </p:txBody>
      </p:sp>
      <p:sp>
        <p:nvSpPr>
          <p:cNvPr id="4" name="スライド イメージ プレースホルダー 3"/>
          <p:cNvSpPr>
            <a:spLocks noGrp="1" noRot="1" noChangeAspect="1"/>
          </p:cNvSpPr>
          <p:nvPr>
            <p:ph type="sldImg" idx="2"/>
          </p:nvPr>
        </p:nvSpPr>
        <p:spPr>
          <a:xfrm>
            <a:off x="2913063" y="841375"/>
            <a:ext cx="4040187" cy="2273300"/>
          </a:xfrm>
          <a:prstGeom prst="rect">
            <a:avLst/>
          </a:prstGeom>
          <a:noFill/>
          <a:ln w="12700">
            <a:solidFill>
              <a:prstClr val="black"/>
            </a:solidFill>
          </a:ln>
        </p:spPr>
        <p:txBody>
          <a:bodyPr vert="horz" lIns="91427" tIns="45714" rIns="91427" bIns="45714" rtlCol="0" anchor="ctr"/>
          <a:lstStyle/>
          <a:p>
            <a:endParaRPr lang="ja-JP" altLang="en-US"/>
          </a:p>
        </p:txBody>
      </p:sp>
      <p:sp>
        <p:nvSpPr>
          <p:cNvPr id="5" name="ノート プレースホルダー 4"/>
          <p:cNvSpPr>
            <a:spLocks noGrp="1"/>
          </p:cNvSpPr>
          <p:nvPr>
            <p:ph type="body" sz="quarter" idx="3"/>
          </p:nvPr>
        </p:nvSpPr>
        <p:spPr>
          <a:xfrm>
            <a:off x="985936" y="3241620"/>
            <a:ext cx="7894446" cy="2652037"/>
          </a:xfrm>
          <a:prstGeom prst="rect">
            <a:avLst/>
          </a:prstGeom>
        </p:spPr>
        <p:txBody>
          <a:bodyPr vert="horz" lIns="91427" tIns="45714" rIns="91427"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6397621"/>
            <a:ext cx="4276256" cy="338143"/>
          </a:xfrm>
          <a:prstGeom prst="rect">
            <a:avLst/>
          </a:prstGeom>
        </p:spPr>
        <p:txBody>
          <a:bodyPr vert="horz" lIns="91427" tIns="45714" rIns="91427"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7732" y="6397621"/>
            <a:ext cx="4276254" cy="338143"/>
          </a:xfrm>
          <a:prstGeom prst="rect">
            <a:avLst/>
          </a:prstGeom>
        </p:spPr>
        <p:txBody>
          <a:bodyPr vert="horz" lIns="91427" tIns="45714" rIns="91427" bIns="45714" rtlCol="0" anchor="b"/>
          <a:lstStyle>
            <a:lvl1pPr algn="r">
              <a:defRPr sz="1200"/>
            </a:lvl1pPr>
          </a:lstStyle>
          <a:p>
            <a:fld id="{126097AE-0474-422C-8C58-9A34680A451F}" type="slidenum">
              <a:rPr kumimoji="1" lang="ja-JP" altLang="en-US" smtClean="0"/>
              <a:t>‹#›</a:t>
            </a:fld>
            <a:endParaRPr kumimoji="1" lang="ja-JP" altLang="en-US"/>
          </a:p>
        </p:txBody>
      </p:sp>
    </p:spTree>
    <p:extLst>
      <p:ext uri="{BB962C8B-B14F-4D97-AF65-F5344CB8AC3E}">
        <p14:creationId xmlns:p14="http://schemas.microsoft.com/office/powerpoint/2010/main" val="10194348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62"/>
            <a:r>
              <a:rPr kumimoji="1" lang="ja-JP" altLang="en-US" dirty="0"/>
              <a:t>高齢者施設の協力医療機関でない医療機関の参加も多くあります。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126097AE-0474-422C-8C58-9A34680A451F}" type="slidenum">
              <a:rPr kumimoji="1" lang="ja-JP" altLang="en-US" smtClean="0"/>
              <a:t>7</a:t>
            </a:fld>
            <a:endParaRPr kumimoji="1" lang="ja-JP" altLang="en-US"/>
          </a:p>
        </p:txBody>
      </p:sp>
    </p:spTree>
    <p:extLst>
      <p:ext uri="{BB962C8B-B14F-4D97-AF65-F5344CB8AC3E}">
        <p14:creationId xmlns:p14="http://schemas.microsoft.com/office/powerpoint/2010/main" val="1955142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E53770-26A7-4B5C-B244-5DF75E7FF5A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ADCF0F3-B647-4822-9CBB-A0D1C02DDB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3EB2CEE-93A5-4DC5-8471-518A8C15226A}"/>
              </a:ext>
            </a:extLst>
          </p:cNvPr>
          <p:cNvSpPr>
            <a:spLocks noGrp="1"/>
          </p:cNvSpPr>
          <p:nvPr>
            <p:ph type="dt" sz="half" idx="10"/>
          </p:nvPr>
        </p:nvSpPr>
        <p:spPr/>
        <p:txBody>
          <a:bodyPr/>
          <a:lstStyle/>
          <a:p>
            <a:fld id="{9D62398E-E15E-4B26-ABAE-9E31F95CF075}" type="datetimeFigureOut">
              <a:rPr kumimoji="1" lang="ja-JP" altLang="en-US" smtClean="0"/>
              <a:t>2024/12/17</a:t>
            </a:fld>
            <a:endParaRPr kumimoji="1" lang="ja-JP" altLang="en-US"/>
          </a:p>
        </p:txBody>
      </p:sp>
      <p:sp>
        <p:nvSpPr>
          <p:cNvPr id="5" name="フッター プレースホルダー 4">
            <a:extLst>
              <a:ext uri="{FF2B5EF4-FFF2-40B4-BE49-F238E27FC236}">
                <a16:creationId xmlns:a16="http://schemas.microsoft.com/office/drawing/2014/main" id="{64960140-1A43-41B2-AD76-80DA3AE00F4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7230E3D-8F2E-4DE6-A5A9-3E0B4C7F9828}"/>
              </a:ext>
            </a:extLst>
          </p:cNvPr>
          <p:cNvSpPr>
            <a:spLocks noGrp="1"/>
          </p:cNvSpPr>
          <p:nvPr>
            <p:ph type="sldNum" sz="quarter" idx="12"/>
          </p:nvPr>
        </p:nvSpPr>
        <p:spPr/>
        <p:txBody>
          <a:bodyPr/>
          <a:lstStyle/>
          <a:p>
            <a:fld id="{6AC35421-9D92-4F6E-815F-B5685773D5B1}" type="slidenum">
              <a:rPr kumimoji="1" lang="ja-JP" altLang="en-US" smtClean="0"/>
              <a:t>‹#›</a:t>
            </a:fld>
            <a:endParaRPr kumimoji="1" lang="ja-JP" altLang="en-US"/>
          </a:p>
        </p:txBody>
      </p:sp>
    </p:spTree>
    <p:extLst>
      <p:ext uri="{BB962C8B-B14F-4D97-AF65-F5344CB8AC3E}">
        <p14:creationId xmlns:p14="http://schemas.microsoft.com/office/powerpoint/2010/main" val="2516839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86ED0D-9372-463B-B535-74FC4FC397A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61204EB-17FF-4B94-B095-197755B3C47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8285207-A721-4C28-B513-59890B19A7E9}"/>
              </a:ext>
            </a:extLst>
          </p:cNvPr>
          <p:cNvSpPr>
            <a:spLocks noGrp="1"/>
          </p:cNvSpPr>
          <p:nvPr>
            <p:ph type="dt" sz="half" idx="10"/>
          </p:nvPr>
        </p:nvSpPr>
        <p:spPr/>
        <p:txBody>
          <a:bodyPr/>
          <a:lstStyle/>
          <a:p>
            <a:fld id="{9D62398E-E15E-4B26-ABAE-9E31F95CF075}" type="datetimeFigureOut">
              <a:rPr kumimoji="1" lang="ja-JP" altLang="en-US" smtClean="0"/>
              <a:t>2024/12/17</a:t>
            </a:fld>
            <a:endParaRPr kumimoji="1" lang="ja-JP" altLang="en-US"/>
          </a:p>
        </p:txBody>
      </p:sp>
      <p:sp>
        <p:nvSpPr>
          <p:cNvPr id="5" name="フッター プレースホルダー 4">
            <a:extLst>
              <a:ext uri="{FF2B5EF4-FFF2-40B4-BE49-F238E27FC236}">
                <a16:creationId xmlns:a16="http://schemas.microsoft.com/office/drawing/2014/main" id="{33D96361-9A5E-4B73-B89A-5F011289402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B617A53-BE09-418A-A9C6-AF462F8C9123}"/>
              </a:ext>
            </a:extLst>
          </p:cNvPr>
          <p:cNvSpPr>
            <a:spLocks noGrp="1"/>
          </p:cNvSpPr>
          <p:nvPr>
            <p:ph type="sldNum" sz="quarter" idx="12"/>
          </p:nvPr>
        </p:nvSpPr>
        <p:spPr/>
        <p:txBody>
          <a:bodyPr/>
          <a:lstStyle/>
          <a:p>
            <a:fld id="{6AC35421-9D92-4F6E-815F-B5685773D5B1}" type="slidenum">
              <a:rPr kumimoji="1" lang="ja-JP" altLang="en-US" smtClean="0"/>
              <a:t>‹#›</a:t>
            </a:fld>
            <a:endParaRPr kumimoji="1" lang="ja-JP" altLang="en-US"/>
          </a:p>
        </p:txBody>
      </p:sp>
    </p:spTree>
    <p:extLst>
      <p:ext uri="{BB962C8B-B14F-4D97-AF65-F5344CB8AC3E}">
        <p14:creationId xmlns:p14="http://schemas.microsoft.com/office/powerpoint/2010/main" val="3656018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AA3D439-D43C-4830-9662-610813FB1AC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5DED171-2CE5-4580-9C6D-46004E79E8A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F35587C-2CE9-4642-AB93-2BF2129C7E49}"/>
              </a:ext>
            </a:extLst>
          </p:cNvPr>
          <p:cNvSpPr>
            <a:spLocks noGrp="1"/>
          </p:cNvSpPr>
          <p:nvPr>
            <p:ph type="dt" sz="half" idx="10"/>
          </p:nvPr>
        </p:nvSpPr>
        <p:spPr/>
        <p:txBody>
          <a:bodyPr/>
          <a:lstStyle/>
          <a:p>
            <a:fld id="{9D62398E-E15E-4B26-ABAE-9E31F95CF075}" type="datetimeFigureOut">
              <a:rPr kumimoji="1" lang="ja-JP" altLang="en-US" smtClean="0"/>
              <a:t>2024/12/17</a:t>
            </a:fld>
            <a:endParaRPr kumimoji="1" lang="ja-JP" altLang="en-US"/>
          </a:p>
        </p:txBody>
      </p:sp>
      <p:sp>
        <p:nvSpPr>
          <p:cNvPr id="5" name="フッター プレースホルダー 4">
            <a:extLst>
              <a:ext uri="{FF2B5EF4-FFF2-40B4-BE49-F238E27FC236}">
                <a16:creationId xmlns:a16="http://schemas.microsoft.com/office/drawing/2014/main" id="{0EA6D507-AAE7-4040-9DC5-7847E4368E5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F0CA3A9-DCAB-4A26-807A-A561627D3003}"/>
              </a:ext>
            </a:extLst>
          </p:cNvPr>
          <p:cNvSpPr>
            <a:spLocks noGrp="1"/>
          </p:cNvSpPr>
          <p:nvPr>
            <p:ph type="sldNum" sz="quarter" idx="12"/>
          </p:nvPr>
        </p:nvSpPr>
        <p:spPr/>
        <p:txBody>
          <a:bodyPr/>
          <a:lstStyle/>
          <a:p>
            <a:fld id="{6AC35421-9D92-4F6E-815F-B5685773D5B1}" type="slidenum">
              <a:rPr kumimoji="1" lang="ja-JP" altLang="en-US" smtClean="0"/>
              <a:t>‹#›</a:t>
            </a:fld>
            <a:endParaRPr kumimoji="1" lang="ja-JP" altLang="en-US"/>
          </a:p>
        </p:txBody>
      </p:sp>
    </p:spTree>
    <p:extLst>
      <p:ext uri="{BB962C8B-B14F-4D97-AF65-F5344CB8AC3E}">
        <p14:creationId xmlns:p14="http://schemas.microsoft.com/office/powerpoint/2010/main" val="2529743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EE58AF-3223-48B6-9415-3A42A8B280A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3F85751-1948-4040-AE48-73C523D5016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EA1991F-C973-43A0-94CB-D81B8A860CAE}"/>
              </a:ext>
            </a:extLst>
          </p:cNvPr>
          <p:cNvSpPr>
            <a:spLocks noGrp="1"/>
          </p:cNvSpPr>
          <p:nvPr>
            <p:ph type="dt" sz="half" idx="10"/>
          </p:nvPr>
        </p:nvSpPr>
        <p:spPr/>
        <p:txBody>
          <a:bodyPr/>
          <a:lstStyle/>
          <a:p>
            <a:fld id="{9D62398E-E15E-4B26-ABAE-9E31F95CF075}" type="datetimeFigureOut">
              <a:rPr kumimoji="1" lang="ja-JP" altLang="en-US" smtClean="0"/>
              <a:t>2024/12/17</a:t>
            </a:fld>
            <a:endParaRPr kumimoji="1" lang="ja-JP" altLang="en-US"/>
          </a:p>
        </p:txBody>
      </p:sp>
      <p:sp>
        <p:nvSpPr>
          <p:cNvPr id="5" name="フッター プレースホルダー 4">
            <a:extLst>
              <a:ext uri="{FF2B5EF4-FFF2-40B4-BE49-F238E27FC236}">
                <a16:creationId xmlns:a16="http://schemas.microsoft.com/office/drawing/2014/main" id="{E2DFDDBD-CF5F-400E-9A93-B7F5F88E1B6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7B9AE09-675A-4535-AD57-491A0EE722B3}"/>
              </a:ext>
            </a:extLst>
          </p:cNvPr>
          <p:cNvSpPr>
            <a:spLocks noGrp="1"/>
          </p:cNvSpPr>
          <p:nvPr>
            <p:ph type="sldNum" sz="quarter" idx="12"/>
          </p:nvPr>
        </p:nvSpPr>
        <p:spPr/>
        <p:txBody>
          <a:bodyPr/>
          <a:lstStyle/>
          <a:p>
            <a:fld id="{6AC35421-9D92-4F6E-815F-B5685773D5B1}" type="slidenum">
              <a:rPr kumimoji="1" lang="ja-JP" altLang="en-US" smtClean="0"/>
              <a:t>‹#›</a:t>
            </a:fld>
            <a:endParaRPr kumimoji="1" lang="ja-JP" altLang="en-US"/>
          </a:p>
        </p:txBody>
      </p:sp>
    </p:spTree>
    <p:extLst>
      <p:ext uri="{BB962C8B-B14F-4D97-AF65-F5344CB8AC3E}">
        <p14:creationId xmlns:p14="http://schemas.microsoft.com/office/powerpoint/2010/main" val="3210969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815E84-7CD5-4E0E-B3D0-1CC5E628664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0CD3B41-5468-4212-B8AC-D5D89DB131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F30F93E-2DA7-4057-A43D-798708CD8993}"/>
              </a:ext>
            </a:extLst>
          </p:cNvPr>
          <p:cNvSpPr>
            <a:spLocks noGrp="1"/>
          </p:cNvSpPr>
          <p:nvPr>
            <p:ph type="dt" sz="half" idx="10"/>
          </p:nvPr>
        </p:nvSpPr>
        <p:spPr/>
        <p:txBody>
          <a:bodyPr/>
          <a:lstStyle/>
          <a:p>
            <a:fld id="{9D62398E-E15E-4B26-ABAE-9E31F95CF075}" type="datetimeFigureOut">
              <a:rPr kumimoji="1" lang="ja-JP" altLang="en-US" smtClean="0"/>
              <a:t>2024/12/17</a:t>
            </a:fld>
            <a:endParaRPr kumimoji="1" lang="ja-JP" altLang="en-US"/>
          </a:p>
        </p:txBody>
      </p:sp>
      <p:sp>
        <p:nvSpPr>
          <p:cNvPr id="5" name="フッター プレースホルダー 4">
            <a:extLst>
              <a:ext uri="{FF2B5EF4-FFF2-40B4-BE49-F238E27FC236}">
                <a16:creationId xmlns:a16="http://schemas.microsoft.com/office/drawing/2014/main" id="{C0FE8223-3890-4D67-B9E2-E8203E8A2C2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9825D87-CCD8-4AF1-853E-3D8878ED9116}"/>
              </a:ext>
            </a:extLst>
          </p:cNvPr>
          <p:cNvSpPr>
            <a:spLocks noGrp="1"/>
          </p:cNvSpPr>
          <p:nvPr>
            <p:ph type="sldNum" sz="quarter" idx="12"/>
          </p:nvPr>
        </p:nvSpPr>
        <p:spPr/>
        <p:txBody>
          <a:bodyPr/>
          <a:lstStyle/>
          <a:p>
            <a:fld id="{6AC35421-9D92-4F6E-815F-B5685773D5B1}" type="slidenum">
              <a:rPr kumimoji="1" lang="ja-JP" altLang="en-US" smtClean="0"/>
              <a:t>‹#›</a:t>
            </a:fld>
            <a:endParaRPr kumimoji="1" lang="ja-JP" altLang="en-US"/>
          </a:p>
        </p:txBody>
      </p:sp>
    </p:spTree>
    <p:extLst>
      <p:ext uri="{BB962C8B-B14F-4D97-AF65-F5344CB8AC3E}">
        <p14:creationId xmlns:p14="http://schemas.microsoft.com/office/powerpoint/2010/main" val="42689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589971-DD29-4E00-9C1E-09BC817DDB6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B4E88E5-C656-45E3-82AE-C0B9C0A35EC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BCE8FF1-BDF1-4C49-8644-E3F2D416DD0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7638161-4322-4F15-AC25-EFEFD02B6B77}"/>
              </a:ext>
            </a:extLst>
          </p:cNvPr>
          <p:cNvSpPr>
            <a:spLocks noGrp="1"/>
          </p:cNvSpPr>
          <p:nvPr>
            <p:ph type="dt" sz="half" idx="10"/>
          </p:nvPr>
        </p:nvSpPr>
        <p:spPr/>
        <p:txBody>
          <a:bodyPr/>
          <a:lstStyle/>
          <a:p>
            <a:fld id="{9D62398E-E15E-4B26-ABAE-9E31F95CF075}" type="datetimeFigureOut">
              <a:rPr kumimoji="1" lang="ja-JP" altLang="en-US" smtClean="0"/>
              <a:t>2024/12/17</a:t>
            </a:fld>
            <a:endParaRPr kumimoji="1" lang="ja-JP" altLang="en-US"/>
          </a:p>
        </p:txBody>
      </p:sp>
      <p:sp>
        <p:nvSpPr>
          <p:cNvPr id="6" name="フッター プレースホルダー 5">
            <a:extLst>
              <a:ext uri="{FF2B5EF4-FFF2-40B4-BE49-F238E27FC236}">
                <a16:creationId xmlns:a16="http://schemas.microsoft.com/office/drawing/2014/main" id="{4CA8AAFC-01C5-4B01-9DF4-462B81D5BEB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FF9F15-DDB5-4221-9D0A-2F807B3FBBEF}"/>
              </a:ext>
            </a:extLst>
          </p:cNvPr>
          <p:cNvSpPr>
            <a:spLocks noGrp="1"/>
          </p:cNvSpPr>
          <p:nvPr>
            <p:ph type="sldNum" sz="quarter" idx="12"/>
          </p:nvPr>
        </p:nvSpPr>
        <p:spPr/>
        <p:txBody>
          <a:bodyPr/>
          <a:lstStyle/>
          <a:p>
            <a:fld id="{6AC35421-9D92-4F6E-815F-B5685773D5B1}" type="slidenum">
              <a:rPr kumimoji="1" lang="ja-JP" altLang="en-US" smtClean="0"/>
              <a:t>‹#›</a:t>
            </a:fld>
            <a:endParaRPr kumimoji="1" lang="ja-JP" altLang="en-US"/>
          </a:p>
        </p:txBody>
      </p:sp>
    </p:spTree>
    <p:extLst>
      <p:ext uri="{BB962C8B-B14F-4D97-AF65-F5344CB8AC3E}">
        <p14:creationId xmlns:p14="http://schemas.microsoft.com/office/powerpoint/2010/main" val="3442858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FA0A69-ED4F-4184-9516-6EB57848169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A3EA67F-8424-4291-AA0D-BB00D28FE3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65AFE4E-E866-49C2-8A79-91FAE59C5A5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1B4C707-7CCC-4123-8782-DC2FE901A5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D6E3496-FD0F-448F-8E89-75165991A65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0D35E51-3FF4-4580-AE14-D1D928D23CC8}"/>
              </a:ext>
            </a:extLst>
          </p:cNvPr>
          <p:cNvSpPr>
            <a:spLocks noGrp="1"/>
          </p:cNvSpPr>
          <p:nvPr>
            <p:ph type="dt" sz="half" idx="10"/>
          </p:nvPr>
        </p:nvSpPr>
        <p:spPr/>
        <p:txBody>
          <a:bodyPr/>
          <a:lstStyle/>
          <a:p>
            <a:fld id="{9D62398E-E15E-4B26-ABAE-9E31F95CF075}" type="datetimeFigureOut">
              <a:rPr kumimoji="1" lang="ja-JP" altLang="en-US" smtClean="0"/>
              <a:t>2024/12/17</a:t>
            </a:fld>
            <a:endParaRPr kumimoji="1" lang="ja-JP" altLang="en-US"/>
          </a:p>
        </p:txBody>
      </p:sp>
      <p:sp>
        <p:nvSpPr>
          <p:cNvPr id="8" name="フッター プレースホルダー 7">
            <a:extLst>
              <a:ext uri="{FF2B5EF4-FFF2-40B4-BE49-F238E27FC236}">
                <a16:creationId xmlns:a16="http://schemas.microsoft.com/office/drawing/2014/main" id="{0A2544E8-7644-47F2-A6DD-6E76E3DE64F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611C0F0-AA73-41D3-949F-819A35973EE6}"/>
              </a:ext>
            </a:extLst>
          </p:cNvPr>
          <p:cNvSpPr>
            <a:spLocks noGrp="1"/>
          </p:cNvSpPr>
          <p:nvPr>
            <p:ph type="sldNum" sz="quarter" idx="12"/>
          </p:nvPr>
        </p:nvSpPr>
        <p:spPr/>
        <p:txBody>
          <a:bodyPr/>
          <a:lstStyle/>
          <a:p>
            <a:fld id="{6AC35421-9D92-4F6E-815F-B5685773D5B1}" type="slidenum">
              <a:rPr kumimoji="1" lang="ja-JP" altLang="en-US" smtClean="0"/>
              <a:t>‹#›</a:t>
            </a:fld>
            <a:endParaRPr kumimoji="1" lang="ja-JP" altLang="en-US"/>
          </a:p>
        </p:txBody>
      </p:sp>
    </p:spTree>
    <p:extLst>
      <p:ext uri="{BB962C8B-B14F-4D97-AF65-F5344CB8AC3E}">
        <p14:creationId xmlns:p14="http://schemas.microsoft.com/office/powerpoint/2010/main" val="2854104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3F26EA-7164-4170-AC7E-91FA663FA21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1FCE28E-BCBD-49FE-AEC1-1B95B1159FF1}"/>
              </a:ext>
            </a:extLst>
          </p:cNvPr>
          <p:cNvSpPr>
            <a:spLocks noGrp="1"/>
          </p:cNvSpPr>
          <p:nvPr>
            <p:ph type="dt" sz="half" idx="10"/>
          </p:nvPr>
        </p:nvSpPr>
        <p:spPr/>
        <p:txBody>
          <a:bodyPr/>
          <a:lstStyle/>
          <a:p>
            <a:fld id="{9D62398E-E15E-4B26-ABAE-9E31F95CF075}" type="datetimeFigureOut">
              <a:rPr kumimoji="1" lang="ja-JP" altLang="en-US" smtClean="0"/>
              <a:t>2024/12/17</a:t>
            </a:fld>
            <a:endParaRPr kumimoji="1" lang="ja-JP" altLang="en-US"/>
          </a:p>
        </p:txBody>
      </p:sp>
      <p:sp>
        <p:nvSpPr>
          <p:cNvPr id="4" name="フッター プレースホルダー 3">
            <a:extLst>
              <a:ext uri="{FF2B5EF4-FFF2-40B4-BE49-F238E27FC236}">
                <a16:creationId xmlns:a16="http://schemas.microsoft.com/office/drawing/2014/main" id="{B6337EB1-9425-4A93-9271-94BFD40206F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910835A-DF93-45AC-A166-3969A4C86CED}"/>
              </a:ext>
            </a:extLst>
          </p:cNvPr>
          <p:cNvSpPr>
            <a:spLocks noGrp="1"/>
          </p:cNvSpPr>
          <p:nvPr>
            <p:ph type="sldNum" sz="quarter" idx="12"/>
          </p:nvPr>
        </p:nvSpPr>
        <p:spPr/>
        <p:txBody>
          <a:bodyPr/>
          <a:lstStyle/>
          <a:p>
            <a:fld id="{6AC35421-9D92-4F6E-815F-B5685773D5B1}" type="slidenum">
              <a:rPr kumimoji="1" lang="ja-JP" altLang="en-US" smtClean="0"/>
              <a:t>‹#›</a:t>
            </a:fld>
            <a:endParaRPr kumimoji="1" lang="ja-JP" altLang="en-US"/>
          </a:p>
        </p:txBody>
      </p:sp>
    </p:spTree>
    <p:extLst>
      <p:ext uri="{BB962C8B-B14F-4D97-AF65-F5344CB8AC3E}">
        <p14:creationId xmlns:p14="http://schemas.microsoft.com/office/powerpoint/2010/main" val="1820839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2D90972-C0A5-4625-8840-63BECB456487}"/>
              </a:ext>
            </a:extLst>
          </p:cNvPr>
          <p:cNvSpPr>
            <a:spLocks noGrp="1"/>
          </p:cNvSpPr>
          <p:nvPr>
            <p:ph type="dt" sz="half" idx="10"/>
          </p:nvPr>
        </p:nvSpPr>
        <p:spPr/>
        <p:txBody>
          <a:bodyPr/>
          <a:lstStyle/>
          <a:p>
            <a:fld id="{9D62398E-E15E-4B26-ABAE-9E31F95CF075}" type="datetimeFigureOut">
              <a:rPr kumimoji="1" lang="ja-JP" altLang="en-US" smtClean="0"/>
              <a:t>2024/12/17</a:t>
            </a:fld>
            <a:endParaRPr kumimoji="1" lang="ja-JP" altLang="en-US"/>
          </a:p>
        </p:txBody>
      </p:sp>
      <p:sp>
        <p:nvSpPr>
          <p:cNvPr id="3" name="フッター プレースホルダー 2">
            <a:extLst>
              <a:ext uri="{FF2B5EF4-FFF2-40B4-BE49-F238E27FC236}">
                <a16:creationId xmlns:a16="http://schemas.microsoft.com/office/drawing/2014/main" id="{EA80179C-61B3-42D8-9CC3-9956A76173C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AD7EB21-E92E-4BD5-A5B0-00A986C6A898}"/>
              </a:ext>
            </a:extLst>
          </p:cNvPr>
          <p:cNvSpPr>
            <a:spLocks noGrp="1"/>
          </p:cNvSpPr>
          <p:nvPr>
            <p:ph type="sldNum" sz="quarter" idx="12"/>
          </p:nvPr>
        </p:nvSpPr>
        <p:spPr/>
        <p:txBody>
          <a:bodyPr/>
          <a:lstStyle/>
          <a:p>
            <a:fld id="{6AC35421-9D92-4F6E-815F-B5685773D5B1}" type="slidenum">
              <a:rPr kumimoji="1" lang="ja-JP" altLang="en-US" smtClean="0"/>
              <a:t>‹#›</a:t>
            </a:fld>
            <a:endParaRPr kumimoji="1" lang="ja-JP" altLang="en-US"/>
          </a:p>
        </p:txBody>
      </p:sp>
    </p:spTree>
    <p:extLst>
      <p:ext uri="{BB962C8B-B14F-4D97-AF65-F5344CB8AC3E}">
        <p14:creationId xmlns:p14="http://schemas.microsoft.com/office/powerpoint/2010/main" val="1646418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65959F-319F-45D1-8D63-00155CA4897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E2731A1-89A2-4E30-BC3E-1660EE08AA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CE31A4E-91C5-4031-A1C9-7EB62207F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FC0D43B-38C8-4AB7-8EC8-FBDF741E575D}"/>
              </a:ext>
            </a:extLst>
          </p:cNvPr>
          <p:cNvSpPr>
            <a:spLocks noGrp="1"/>
          </p:cNvSpPr>
          <p:nvPr>
            <p:ph type="dt" sz="half" idx="10"/>
          </p:nvPr>
        </p:nvSpPr>
        <p:spPr/>
        <p:txBody>
          <a:bodyPr/>
          <a:lstStyle/>
          <a:p>
            <a:fld id="{9D62398E-E15E-4B26-ABAE-9E31F95CF075}" type="datetimeFigureOut">
              <a:rPr kumimoji="1" lang="ja-JP" altLang="en-US" smtClean="0"/>
              <a:t>2024/12/17</a:t>
            </a:fld>
            <a:endParaRPr kumimoji="1" lang="ja-JP" altLang="en-US"/>
          </a:p>
        </p:txBody>
      </p:sp>
      <p:sp>
        <p:nvSpPr>
          <p:cNvPr id="6" name="フッター プレースホルダー 5">
            <a:extLst>
              <a:ext uri="{FF2B5EF4-FFF2-40B4-BE49-F238E27FC236}">
                <a16:creationId xmlns:a16="http://schemas.microsoft.com/office/drawing/2014/main" id="{4C47B111-EDA8-422A-9F46-1A5FD2FF015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AE22E0D-4CDA-4D78-8241-34232390CCEE}"/>
              </a:ext>
            </a:extLst>
          </p:cNvPr>
          <p:cNvSpPr>
            <a:spLocks noGrp="1"/>
          </p:cNvSpPr>
          <p:nvPr>
            <p:ph type="sldNum" sz="quarter" idx="12"/>
          </p:nvPr>
        </p:nvSpPr>
        <p:spPr/>
        <p:txBody>
          <a:bodyPr/>
          <a:lstStyle/>
          <a:p>
            <a:fld id="{6AC35421-9D92-4F6E-815F-B5685773D5B1}" type="slidenum">
              <a:rPr kumimoji="1" lang="ja-JP" altLang="en-US" smtClean="0"/>
              <a:t>‹#›</a:t>
            </a:fld>
            <a:endParaRPr kumimoji="1" lang="ja-JP" altLang="en-US"/>
          </a:p>
        </p:txBody>
      </p:sp>
    </p:spTree>
    <p:extLst>
      <p:ext uri="{BB962C8B-B14F-4D97-AF65-F5344CB8AC3E}">
        <p14:creationId xmlns:p14="http://schemas.microsoft.com/office/powerpoint/2010/main" val="4197599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2820DA-5301-40B9-97B0-FD3E7F56B6B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655A061-6D7B-41E5-867C-1F7890E57C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A531E85-FD71-408C-A22A-F545884DBC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1F22765-F869-45B0-B21C-45979794A0DF}"/>
              </a:ext>
            </a:extLst>
          </p:cNvPr>
          <p:cNvSpPr>
            <a:spLocks noGrp="1"/>
          </p:cNvSpPr>
          <p:nvPr>
            <p:ph type="dt" sz="half" idx="10"/>
          </p:nvPr>
        </p:nvSpPr>
        <p:spPr/>
        <p:txBody>
          <a:bodyPr/>
          <a:lstStyle/>
          <a:p>
            <a:fld id="{9D62398E-E15E-4B26-ABAE-9E31F95CF075}" type="datetimeFigureOut">
              <a:rPr kumimoji="1" lang="ja-JP" altLang="en-US" smtClean="0"/>
              <a:t>2024/12/17</a:t>
            </a:fld>
            <a:endParaRPr kumimoji="1" lang="ja-JP" altLang="en-US"/>
          </a:p>
        </p:txBody>
      </p:sp>
      <p:sp>
        <p:nvSpPr>
          <p:cNvPr id="6" name="フッター プレースホルダー 5">
            <a:extLst>
              <a:ext uri="{FF2B5EF4-FFF2-40B4-BE49-F238E27FC236}">
                <a16:creationId xmlns:a16="http://schemas.microsoft.com/office/drawing/2014/main" id="{6AAD838D-20F5-4381-B3C6-37548AED61F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BCCC257-DE94-4E1F-ADDF-758EF8380D75}"/>
              </a:ext>
            </a:extLst>
          </p:cNvPr>
          <p:cNvSpPr>
            <a:spLocks noGrp="1"/>
          </p:cNvSpPr>
          <p:nvPr>
            <p:ph type="sldNum" sz="quarter" idx="12"/>
          </p:nvPr>
        </p:nvSpPr>
        <p:spPr/>
        <p:txBody>
          <a:bodyPr/>
          <a:lstStyle/>
          <a:p>
            <a:fld id="{6AC35421-9D92-4F6E-815F-B5685773D5B1}" type="slidenum">
              <a:rPr kumimoji="1" lang="ja-JP" altLang="en-US" smtClean="0"/>
              <a:t>‹#›</a:t>
            </a:fld>
            <a:endParaRPr kumimoji="1" lang="ja-JP" altLang="en-US"/>
          </a:p>
        </p:txBody>
      </p:sp>
    </p:spTree>
    <p:extLst>
      <p:ext uri="{BB962C8B-B14F-4D97-AF65-F5344CB8AC3E}">
        <p14:creationId xmlns:p14="http://schemas.microsoft.com/office/powerpoint/2010/main" val="397000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11BFB24-2D08-46C0-8042-8E252125E8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F965EA5-CA04-4C72-9646-AD4B7300A7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7E0579E-88B5-44A5-AE7B-FAADA9481C25}"/>
              </a:ext>
            </a:extLst>
          </p:cNvPr>
          <p:cNvSpPr>
            <a:spLocks noGrp="1"/>
          </p:cNvSpPr>
          <p:nvPr>
            <p:ph type="dt" sz="half" idx="2"/>
          </p:nvPr>
        </p:nvSpPr>
        <p:spPr>
          <a:xfrm>
            <a:off x="838200" y="6496173"/>
            <a:ext cx="2743200" cy="22860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dirty="0"/>
          </a:p>
        </p:txBody>
      </p:sp>
      <p:sp>
        <p:nvSpPr>
          <p:cNvPr id="5" name="フッター プレースホルダー 4">
            <a:extLst>
              <a:ext uri="{FF2B5EF4-FFF2-40B4-BE49-F238E27FC236}">
                <a16:creationId xmlns:a16="http://schemas.microsoft.com/office/drawing/2014/main" id="{D15C57E7-E368-4B6C-A1C0-1409EDA211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F315977-1CD2-42C1-BB31-AEC5D58A82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C35421-9D92-4F6E-815F-B5685773D5B1}"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08D7A435-F3B3-44D4-A4AD-9E86227E37FD}"/>
              </a:ext>
            </a:extLst>
          </p:cNvPr>
          <p:cNvPicPr>
            <a:picLocks noChangeAspect="1"/>
          </p:cNvPicPr>
          <p:nvPr userDrawn="1"/>
        </p:nvPicPr>
        <p:blipFill rotWithShape="1">
          <a:blip r:embed="rId13"/>
          <a:srcRect r="56000" b="4167"/>
          <a:stretch/>
        </p:blipFill>
        <p:spPr>
          <a:xfrm>
            <a:off x="13303" y="6592180"/>
            <a:ext cx="523783" cy="228163"/>
          </a:xfrm>
          <a:prstGeom prst="rect">
            <a:avLst/>
          </a:prstGeom>
        </p:spPr>
      </p:pic>
      <p:sp>
        <p:nvSpPr>
          <p:cNvPr id="8" name="テキスト ボックス 7">
            <a:extLst>
              <a:ext uri="{FF2B5EF4-FFF2-40B4-BE49-F238E27FC236}">
                <a16:creationId xmlns:a16="http://schemas.microsoft.com/office/drawing/2014/main" id="{0174F22D-638B-4475-A887-888CCA7F856C}"/>
              </a:ext>
            </a:extLst>
          </p:cNvPr>
          <p:cNvSpPr txBox="1"/>
          <p:nvPr userDrawn="1"/>
        </p:nvSpPr>
        <p:spPr>
          <a:xfrm>
            <a:off x="452747" y="6547064"/>
            <a:ext cx="1620957" cy="307777"/>
          </a:xfrm>
          <a:prstGeom prst="rect">
            <a:avLst/>
          </a:prstGeom>
          <a:noFill/>
        </p:spPr>
        <p:txBody>
          <a:bodyPr wrap="none" rtlCol="0">
            <a:spAutoFit/>
          </a:bodyPr>
          <a:lstStyle/>
          <a:p>
            <a:r>
              <a:rPr kumimoji="1" lang="ja-JP" altLang="en-US" sz="1400" dirty="0">
                <a:solidFill>
                  <a:schemeClr val="bg1">
                    <a:lumMod val="50000"/>
                  </a:schemeClr>
                </a:solidFill>
              </a:rPr>
              <a:t>長崎県西彼保健所</a:t>
            </a:r>
          </a:p>
        </p:txBody>
      </p:sp>
    </p:spTree>
    <p:extLst>
      <p:ext uri="{BB962C8B-B14F-4D97-AF65-F5344CB8AC3E}">
        <p14:creationId xmlns:p14="http://schemas.microsoft.com/office/powerpoint/2010/main" val="1926215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mailto:Emails28330@pref.nagasaki.lg.jp"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mhlw.go.jp/content/001178009.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s://www.nisseikyo.or.jp/about/hojokin/images/2023_76_tebiki.pdf" TargetMode="External"/><Relationship Id="rId3" Type="http://schemas.openxmlformats.org/officeDocument/2006/relationships/hyperlink" Target="https://www.hokeniryo.metro.tokyo.lg.jp/kansen/kansenshoguidebook.html" TargetMode="External"/><Relationship Id="rId7" Type="http://schemas.openxmlformats.org/officeDocument/2006/relationships/hyperlink" Target="https://www.mhlw.go.jp/stf/seisakunitsuite/bunya/hukushi_kaigo/kaigo_koureisha/douga_00006.html" TargetMode="External"/><Relationship Id="rId2" Type="http://schemas.openxmlformats.org/officeDocument/2006/relationships/hyperlink" Target="https://www.mhlw.go.jp/content/12300000/001149870.pdf" TargetMode="External"/><Relationship Id="rId1" Type="http://schemas.openxmlformats.org/officeDocument/2006/relationships/slideLayout" Target="../slideLayouts/slideLayout7.xml"/><Relationship Id="rId6" Type="http://schemas.openxmlformats.org/officeDocument/2006/relationships/hyperlink" Target="https://www.pref.shizuoka.jp/kenkofukushi/shippeikansensho/kansensho/1061438/index.html" TargetMode="External"/><Relationship Id="rId5" Type="http://schemas.openxmlformats.org/officeDocument/2006/relationships/hyperlink" Target="https://www.mhlw.go.jp/content/000783412.pdf" TargetMode="External"/><Relationship Id="rId10" Type="http://schemas.openxmlformats.org/officeDocument/2006/relationships/hyperlink" Target="https://www.fukushi.metro.tokyo.lg.jp/kourei/shisetu/bcpshien.files/kensyuukunren.pdf" TargetMode="External"/><Relationship Id="rId4" Type="http://schemas.openxmlformats.org/officeDocument/2006/relationships/hyperlink" Target="https://www.hokeniryo.metro.tokyo.lg.jp/tthc/kansensho/kansen_hokoku.html" TargetMode="External"/><Relationship Id="rId9" Type="http://schemas.openxmlformats.org/officeDocument/2006/relationships/hyperlink" Target="https://www.mhlw.go.jp/content/000678401.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tmp"/></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tmp"/><Relationship Id="rId1" Type="http://schemas.openxmlformats.org/officeDocument/2006/relationships/slideLayout" Target="../slideLayouts/slideLayout2.xml"/><Relationship Id="rId6" Type="http://schemas.openxmlformats.org/officeDocument/2006/relationships/image" Target="../media/image5.tmp"/><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9B4E30B-6ED8-48BB-9220-C9BA8CB91C5E}"/>
              </a:ext>
            </a:extLst>
          </p:cNvPr>
          <p:cNvSpPr>
            <a:spLocks noGrp="1"/>
          </p:cNvSpPr>
          <p:nvPr>
            <p:ph type="ctrTitle"/>
          </p:nvPr>
        </p:nvSpPr>
        <p:spPr>
          <a:xfrm>
            <a:off x="1030664" y="466365"/>
            <a:ext cx="10130672" cy="2387600"/>
          </a:xfrm>
        </p:spPr>
        <p:txBody>
          <a:bodyPr>
            <a:normAutofit fontScale="90000"/>
          </a:bodyPr>
          <a:lstStyle/>
          <a:p>
            <a:r>
              <a:rPr lang="ja-JP" altLang="en-US" dirty="0"/>
              <a:t>介護施設と医療機関の連携強化</a:t>
            </a:r>
            <a:br>
              <a:rPr lang="en-US" altLang="ja-JP" dirty="0"/>
            </a:br>
            <a:r>
              <a:rPr lang="ja-JP" altLang="en-US" dirty="0"/>
              <a:t>感染症発生時の対応訓練</a:t>
            </a:r>
            <a:br>
              <a:rPr lang="en-US" altLang="ja-JP" dirty="0"/>
            </a:br>
            <a:r>
              <a:rPr lang="ja-JP" altLang="en-US" dirty="0"/>
              <a:t>（机上訓練）</a:t>
            </a:r>
          </a:p>
        </p:txBody>
      </p:sp>
      <p:sp>
        <p:nvSpPr>
          <p:cNvPr id="5" name="字幕 4">
            <a:extLst>
              <a:ext uri="{FF2B5EF4-FFF2-40B4-BE49-F238E27FC236}">
                <a16:creationId xmlns:a16="http://schemas.microsoft.com/office/drawing/2014/main" id="{74D2BCBB-CB80-4198-BCCB-9D2D694812A3}"/>
              </a:ext>
            </a:extLst>
          </p:cNvPr>
          <p:cNvSpPr>
            <a:spLocks noGrp="1"/>
          </p:cNvSpPr>
          <p:nvPr>
            <p:ph type="subTitle" idx="1"/>
          </p:nvPr>
        </p:nvSpPr>
        <p:spPr>
          <a:xfrm>
            <a:off x="1524000" y="4836951"/>
            <a:ext cx="9144000" cy="1655762"/>
          </a:xfrm>
        </p:spPr>
        <p:txBody>
          <a:bodyPr/>
          <a:lstStyle/>
          <a:p>
            <a:r>
              <a:rPr lang="en-US" altLang="ja-JP" dirty="0"/>
              <a:t>2024</a:t>
            </a:r>
            <a:r>
              <a:rPr lang="ja-JP" altLang="en-US" dirty="0"/>
              <a:t>年</a:t>
            </a:r>
            <a:r>
              <a:rPr lang="en-US" altLang="ja-JP" dirty="0"/>
              <a:t>12</a:t>
            </a:r>
            <a:r>
              <a:rPr lang="ja-JP" altLang="en-US" dirty="0"/>
              <a:t>月８日（日）</a:t>
            </a:r>
            <a:endParaRPr lang="en-US" altLang="ja-JP" dirty="0"/>
          </a:p>
          <a:p>
            <a:r>
              <a:rPr lang="en-US" altLang="ja-JP" dirty="0"/>
              <a:t>13:00</a:t>
            </a:r>
            <a:r>
              <a:rPr lang="ja-JP" altLang="en-US" dirty="0"/>
              <a:t>～</a:t>
            </a:r>
            <a:r>
              <a:rPr lang="en-US" altLang="ja-JP" dirty="0"/>
              <a:t>17:00</a:t>
            </a:r>
          </a:p>
          <a:p>
            <a:r>
              <a:rPr lang="ja-JP" altLang="en-US" dirty="0"/>
              <a:t>長崎県立大学シーボルト校</a:t>
            </a:r>
          </a:p>
        </p:txBody>
      </p:sp>
      <p:sp>
        <p:nvSpPr>
          <p:cNvPr id="2" name="テキスト ボックス 1">
            <a:extLst>
              <a:ext uri="{FF2B5EF4-FFF2-40B4-BE49-F238E27FC236}">
                <a16:creationId xmlns:a16="http://schemas.microsoft.com/office/drawing/2014/main" id="{947BFA6E-2F50-37AE-94CC-58D4CE09D118}"/>
              </a:ext>
            </a:extLst>
          </p:cNvPr>
          <p:cNvSpPr txBox="1"/>
          <p:nvPr/>
        </p:nvSpPr>
        <p:spPr>
          <a:xfrm>
            <a:off x="2194933" y="3291460"/>
            <a:ext cx="7802136" cy="1107996"/>
          </a:xfrm>
          <a:prstGeom prst="rect">
            <a:avLst/>
          </a:prstGeom>
          <a:noFill/>
          <a:ln w="38100">
            <a:solidFill>
              <a:schemeClr val="tx1"/>
            </a:solidFill>
          </a:ln>
        </p:spPr>
        <p:txBody>
          <a:bodyPr wrap="none" rtlCol="0">
            <a:spAutoFit/>
          </a:bodyPr>
          <a:lstStyle/>
          <a:p>
            <a:pPr algn="ctr"/>
            <a:r>
              <a:rPr kumimoji="1" lang="ja-JP" altLang="en-US" sz="6600" b="1"/>
              <a:t>当日説明（表示）資料</a:t>
            </a:r>
            <a:endParaRPr kumimoji="1" lang="ja-JP" altLang="en-US" sz="6600" b="1" dirty="0"/>
          </a:p>
        </p:txBody>
      </p:sp>
    </p:spTree>
    <p:extLst>
      <p:ext uri="{BB962C8B-B14F-4D97-AF65-F5344CB8AC3E}">
        <p14:creationId xmlns:p14="http://schemas.microsoft.com/office/powerpoint/2010/main" val="2281693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35E68277-622C-457B-B7BC-CF5ACCB695E8}"/>
              </a:ext>
            </a:extLst>
          </p:cNvPr>
          <p:cNvSpPr txBox="1"/>
          <p:nvPr/>
        </p:nvSpPr>
        <p:spPr>
          <a:xfrm>
            <a:off x="212545" y="2599253"/>
            <a:ext cx="928098" cy="584775"/>
          </a:xfrm>
          <a:prstGeom prst="rect">
            <a:avLst/>
          </a:prstGeom>
          <a:noFill/>
        </p:spPr>
        <p:txBody>
          <a:bodyPr wrap="square">
            <a:spAutoFit/>
          </a:bodyPr>
          <a:lstStyle/>
          <a:p>
            <a:pPr algn="ctr">
              <a:spcBef>
                <a:spcPts val="1200"/>
              </a:spcBef>
            </a:pPr>
            <a:r>
              <a:rPr lang="en-US" altLang="ja-JP" sz="3200" b="1" dirty="0"/>
              <a:t>Q</a:t>
            </a:r>
            <a:r>
              <a:rPr lang="ja-JP" altLang="en-US" sz="3200" b="1" dirty="0"/>
              <a:t>１</a:t>
            </a:r>
            <a:endParaRPr lang="en-US" altLang="ja-JP" sz="3200" b="1" dirty="0"/>
          </a:p>
        </p:txBody>
      </p:sp>
      <p:sp>
        <p:nvSpPr>
          <p:cNvPr id="10" name="テキスト ボックス 9">
            <a:extLst>
              <a:ext uri="{FF2B5EF4-FFF2-40B4-BE49-F238E27FC236}">
                <a16:creationId xmlns:a16="http://schemas.microsoft.com/office/drawing/2014/main" id="{37366AFB-885C-4F69-B682-3FD67D6AFC36}"/>
              </a:ext>
            </a:extLst>
          </p:cNvPr>
          <p:cNvSpPr txBox="1"/>
          <p:nvPr/>
        </p:nvSpPr>
        <p:spPr>
          <a:xfrm>
            <a:off x="2523055" y="833331"/>
            <a:ext cx="7145888" cy="1384995"/>
          </a:xfrm>
          <a:prstGeom prst="rect">
            <a:avLst/>
          </a:prstGeom>
          <a:noFill/>
          <a:ln>
            <a:solidFill>
              <a:schemeClr val="tx1">
                <a:lumMod val="50000"/>
                <a:lumOff val="50000"/>
              </a:schemeClr>
            </a:solidFill>
          </a:ln>
        </p:spPr>
        <p:txBody>
          <a:bodyPr wrap="square">
            <a:spAutoFit/>
          </a:bodyPr>
          <a:lstStyle/>
          <a:p>
            <a:r>
              <a:rPr lang="ja-JP" altLang="en-US" sz="2800" dirty="0"/>
              <a:t>あなたは、入所系介護施設</a:t>
            </a:r>
            <a:r>
              <a:rPr lang="en-US" altLang="ja-JP" sz="2800" dirty="0"/>
              <a:t>X</a:t>
            </a:r>
            <a:r>
              <a:rPr lang="ja-JP" altLang="en-US" sz="2800" dirty="0"/>
              <a:t>の</a:t>
            </a:r>
            <a:endParaRPr lang="en-US" altLang="ja-JP" sz="2800" dirty="0"/>
          </a:p>
          <a:p>
            <a:r>
              <a:rPr lang="ja-JP" altLang="en-US" sz="2800" dirty="0"/>
              <a:t>　　介護施設参加者は、施設長</a:t>
            </a:r>
            <a:r>
              <a:rPr lang="en-US" altLang="ja-JP" sz="2800" dirty="0"/>
              <a:t>(</a:t>
            </a:r>
            <a:r>
              <a:rPr lang="ja-JP" altLang="en-US" sz="2800" dirty="0"/>
              <a:t>管理者</a:t>
            </a:r>
            <a:r>
              <a:rPr lang="en-US" altLang="ja-JP" sz="2800" dirty="0"/>
              <a:t>)</a:t>
            </a:r>
            <a:r>
              <a:rPr lang="ja-JP" altLang="en-US" sz="2800" dirty="0"/>
              <a:t>です。</a:t>
            </a:r>
            <a:endParaRPr lang="en-US" altLang="ja-JP" sz="2800" dirty="0"/>
          </a:p>
          <a:p>
            <a:r>
              <a:rPr lang="ja-JP" altLang="en-US" sz="2800" dirty="0"/>
              <a:t>　　医療機関参加者は、協力医療機関長です。</a:t>
            </a:r>
          </a:p>
        </p:txBody>
      </p:sp>
      <p:sp>
        <p:nvSpPr>
          <p:cNvPr id="11" name="テキスト ボックス 10">
            <a:extLst>
              <a:ext uri="{FF2B5EF4-FFF2-40B4-BE49-F238E27FC236}">
                <a16:creationId xmlns:a16="http://schemas.microsoft.com/office/drawing/2014/main" id="{92673B97-8FD4-4BD4-A9E8-809D51DC3C36}"/>
              </a:ext>
            </a:extLst>
          </p:cNvPr>
          <p:cNvSpPr txBox="1"/>
          <p:nvPr/>
        </p:nvSpPr>
        <p:spPr>
          <a:xfrm>
            <a:off x="1292258" y="5327087"/>
            <a:ext cx="7985239" cy="461665"/>
          </a:xfrm>
          <a:prstGeom prst="rect">
            <a:avLst/>
          </a:prstGeom>
          <a:noFill/>
        </p:spPr>
        <p:txBody>
          <a:bodyPr wrap="square">
            <a:spAutoFit/>
          </a:bodyPr>
          <a:lstStyle/>
          <a:p>
            <a:r>
              <a:rPr lang="ja-JP" altLang="en-US" sz="2400" dirty="0"/>
              <a:t>具体的にあなたの施設を思い出しながら考えてみましょう。</a:t>
            </a:r>
          </a:p>
        </p:txBody>
      </p:sp>
      <p:sp>
        <p:nvSpPr>
          <p:cNvPr id="6" name="タイトル 1">
            <a:extLst>
              <a:ext uri="{FF2B5EF4-FFF2-40B4-BE49-F238E27FC236}">
                <a16:creationId xmlns:a16="http://schemas.microsoft.com/office/drawing/2014/main" id="{45313F68-F136-4695-9929-5CE67D0626BE}"/>
              </a:ext>
            </a:extLst>
          </p:cNvPr>
          <p:cNvSpPr txBox="1">
            <a:spLocks/>
          </p:cNvSpPr>
          <p:nvPr/>
        </p:nvSpPr>
        <p:spPr>
          <a:xfrm>
            <a:off x="0" y="0"/>
            <a:ext cx="12192000" cy="720000"/>
          </a:xfrm>
          <a:prstGeom prst="rect">
            <a:avLst/>
          </a:prstGeom>
          <a:solidFill>
            <a:schemeClr val="accent1">
              <a:lumMod val="50000"/>
            </a:schemeClr>
          </a:solidFill>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solidFill>
                  <a:schemeClr val="bg1"/>
                </a:solidFill>
              </a:rPr>
              <a:t>訓練シナリオ　　＜シーン１＞　演習</a:t>
            </a:r>
          </a:p>
        </p:txBody>
      </p:sp>
      <p:sp>
        <p:nvSpPr>
          <p:cNvPr id="9" name="タイトル 1">
            <a:extLst>
              <a:ext uri="{FF2B5EF4-FFF2-40B4-BE49-F238E27FC236}">
                <a16:creationId xmlns:a16="http://schemas.microsoft.com/office/drawing/2014/main" id="{A8B0E352-93F8-4D46-ACEC-03E41D862EFB}"/>
              </a:ext>
            </a:extLst>
          </p:cNvPr>
          <p:cNvSpPr txBox="1">
            <a:spLocks/>
          </p:cNvSpPr>
          <p:nvPr/>
        </p:nvSpPr>
        <p:spPr>
          <a:xfrm>
            <a:off x="10242664" y="712722"/>
            <a:ext cx="1949336" cy="686081"/>
          </a:xfrm>
          <a:prstGeom prst="rect">
            <a:avLst/>
          </a:prstGeom>
        </p:spPr>
        <p:txBody>
          <a:bodyPr>
            <a:normAutofit fontScale="9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t>（１０分）　</a:t>
            </a:r>
          </a:p>
        </p:txBody>
      </p:sp>
      <p:sp>
        <p:nvSpPr>
          <p:cNvPr id="12" name="テキスト ボックス 11">
            <a:extLst>
              <a:ext uri="{FF2B5EF4-FFF2-40B4-BE49-F238E27FC236}">
                <a16:creationId xmlns:a16="http://schemas.microsoft.com/office/drawing/2014/main" id="{6F23DEFA-7F7D-4B03-A6F9-43E3EEC7AE17}"/>
              </a:ext>
            </a:extLst>
          </p:cNvPr>
          <p:cNvSpPr txBox="1"/>
          <p:nvPr/>
        </p:nvSpPr>
        <p:spPr>
          <a:xfrm>
            <a:off x="1292258" y="3940437"/>
            <a:ext cx="10899742" cy="1231106"/>
          </a:xfrm>
          <a:prstGeom prst="rect">
            <a:avLst/>
          </a:prstGeom>
          <a:noFill/>
        </p:spPr>
        <p:txBody>
          <a:bodyPr wrap="square">
            <a:spAutoFit/>
          </a:bodyPr>
          <a:lstStyle/>
          <a:p>
            <a:pPr>
              <a:spcBef>
                <a:spcPts val="1200"/>
              </a:spcBef>
            </a:pPr>
            <a:r>
              <a:rPr lang="en-US" altLang="ja-JP" sz="3200" b="1" dirty="0"/>
              <a:t>22</a:t>
            </a:r>
            <a:r>
              <a:rPr lang="ja-JP" altLang="en-US" sz="3200" b="1" dirty="0"/>
              <a:t>時過ぎにあなた（施設長）に報告がありました。</a:t>
            </a:r>
            <a:endParaRPr lang="en-US" altLang="ja-JP" sz="3200" b="1" dirty="0"/>
          </a:p>
          <a:p>
            <a:pPr>
              <a:spcBef>
                <a:spcPts val="1200"/>
              </a:spcBef>
            </a:pPr>
            <a:r>
              <a:rPr lang="ja-JP" altLang="en-US" sz="3200" b="1" dirty="0"/>
              <a:t>その際、あなたは、どのような指示をしますか？（介）</a:t>
            </a:r>
            <a:endParaRPr lang="en-US" altLang="ja-JP" sz="3200" b="1" dirty="0"/>
          </a:p>
        </p:txBody>
      </p:sp>
      <p:sp>
        <p:nvSpPr>
          <p:cNvPr id="13" name="テキスト ボックス 12">
            <a:extLst>
              <a:ext uri="{FF2B5EF4-FFF2-40B4-BE49-F238E27FC236}">
                <a16:creationId xmlns:a16="http://schemas.microsoft.com/office/drawing/2014/main" id="{E061A870-F381-42FF-8F28-9A7C7ECBDA86}"/>
              </a:ext>
            </a:extLst>
          </p:cNvPr>
          <p:cNvSpPr txBox="1"/>
          <p:nvPr/>
        </p:nvSpPr>
        <p:spPr>
          <a:xfrm>
            <a:off x="1251222" y="2609584"/>
            <a:ext cx="10899742" cy="584775"/>
          </a:xfrm>
          <a:prstGeom prst="rect">
            <a:avLst/>
          </a:prstGeom>
          <a:noFill/>
        </p:spPr>
        <p:txBody>
          <a:bodyPr wrap="square">
            <a:spAutoFit/>
          </a:bodyPr>
          <a:lstStyle/>
          <a:p>
            <a:pPr>
              <a:spcBef>
                <a:spcPts val="1200"/>
              </a:spcBef>
            </a:pPr>
            <a:r>
              <a:rPr lang="ja-JP" altLang="en-US" sz="3200" b="1" dirty="0"/>
              <a:t>対応を振り返ってみて、見直す対応はありますか？（介・医）</a:t>
            </a:r>
            <a:endParaRPr lang="en-US" altLang="ja-JP" sz="3200" b="1" dirty="0"/>
          </a:p>
        </p:txBody>
      </p:sp>
      <p:sp>
        <p:nvSpPr>
          <p:cNvPr id="14" name="テキスト ボックス 13">
            <a:extLst>
              <a:ext uri="{FF2B5EF4-FFF2-40B4-BE49-F238E27FC236}">
                <a16:creationId xmlns:a16="http://schemas.microsoft.com/office/drawing/2014/main" id="{4A43E303-0872-4FB4-9B1D-68F51BF83DC2}"/>
              </a:ext>
            </a:extLst>
          </p:cNvPr>
          <p:cNvSpPr txBox="1"/>
          <p:nvPr/>
        </p:nvSpPr>
        <p:spPr>
          <a:xfrm>
            <a:off x="191678" y="3945056"/>
            <a:ext cx="1059544" cy="584775"/>
          </a:xfrm>
          <a:prstGeom prst="rect">
            <a:avLst/>
          </a:prstGeom>
          <a:noFill/>
        </p:spPr>
        <p:txBody>
          <a:bodyPr wrap="square">
            <a:spAutoFit/>
          </a:bodyPr>
          <a:lstStyle/>
          <a:p>
            <a:pPr algn="ctr">
              <a:spcBef>
                <a:spcPts val="1200"/>
              </a:spcBef>
            </a:pPr>
            <a:r>
              <a:rPr lang="en-US" altLang="ja-JP" sz="3200" b="1" dirty="0"/>
              <a:t>Q</a:t>
            </a:r>
            <a:r>
              <a:rPr lang="ja-JP" altLang="en-US" sz="3200" b="1" dirty="0"/>
              <a:t>２</a:t>
            </a:r>
            <a:endParaRPr lang="en-US" altLang="ja-JP" sz="3200" b="1" dirty="0"/>
          </a:p>
        </p:txBody>
      </p:sp>
    </p:spTree>
    <p:extLst>
      <p:ext uri="{BB962C8B-B14F-4D97-AF65-F5344CB8AC3E}">
        <p14:creationId xmlns:p14="http://schemas.microsoft.com/office/powerpoint/2010/main" val="2399492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7CAA17E-CF92-4054-8E48-F239E75FE834}"/>
              </a:ext>
            </a:extLst>
          </p:cNvPr>
          <p:cNvSpPr txBox="1"/>
          <p:nvPr/>
        </p:nvSpPr>
        <p:spPr>
          <a:xfrm>
            <a:off x="341073" y="2590210"/>
            <a:ext cx="1266567" cy="400110"/>
          </a:xfrm>
          <a:prstGeom prst="rect">
            <a:avLst/>
          </a:prstGeom>
          <a:noFill/>
          <a:ln>
            <a:solidFill>
              <a:schemeClr val="tx1">
                <a:lumMod val="50000"/>
                <a:lumOff val="50000"/>
              </a:schemeClr>
            </a:solidFill>
          </a:ln>
        </p:spPr>
        <p:txBody>
          <a:bodyPr wrap="square">
            <a:spAutoFit/>
          </a:bodyPr>
          <a:lstStyle/>
          <a:p>
            <a:r>
              <a:rPr lang="ja-JP" altLang="en-US" sz="2000" dirty="0"/>
              <a:t>早期発見</a:t>
            </a:r>
          </a:p>
        </p:txBody>
      </p:sp>
      <p:sp>
        <p:nvSpPr>
          <p:cNvPr id="7" name="タイトル 1">
            <a:extLst>
              <a:ext uri="{FF2B5EF4-FFF2-40B4-BE49-F238E27FC236}">
                <a16:creationId xmlns:a16="http://schemas.microsoft.com/office/drawing/2014/main" id="{3A403404-77B8-4481-9A4F-4B7C1C69D2F3}"/>
              </a:ext>
            </a:extLst>
          </p:cNvPr>
          <p:cNvSpPr txBox="1">
            <a:spLocks/>
          </p:cNvSpPr>
          <p:nvPr/>
        </p:nvSpPr>
        <p:spPr>
          <a:xfrm>
            <a:off x="0" y="0"/>
            <a:ext cx="12192000" cy="720000"/>
          </a:xfrm>
          <a:prstGeom prst="rect">
            <a:avLst/>
          </a:prstGeom>
          <a:solidFill>
            <a:schemeClr val="accent1">
              <a:lumMod val="50000"/>
            </a:schemeClr>
          </a:solidFill>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solidFill>
                  <a:schemeClr val="bg1"/>
                </a:solidFill>
              </a:rPr>
              <a:t>訓練シナリオ　　＜シーン１＞　解説</a:t>
            </a:r>
          </a:p>
        </p:txBody>
      </p:sp>
      <p:sp>
        <p:nvSpPr>
          <p:cNvPr id="9" name="テキスト ボックス 8">
            <a:extLst>
              <a:ext uri="{FF2B5EF4-FFF2-40B4-BE49-F238E27FC236}">
                <a16:creationId xmlns:a16="http://schemas.microsoft.com/office/drawing/2014/main" id="{7EA7FC10-9410-431F-B15E-DE867481A701}"/>
              </a:ext>
            </a:extLst>
          </p:cNvPr>
          <p:cNvSpPr txBox="1"/>
          <p:nvPr/>
        </p:nvSpPr>
        <p:spPr>
          <a:xfrm>
            <a:off x="341073" y="4551829"/>
            <a:ext cx="1266567" cy="400110"/>
          </a:xfrm>
          <a:prstGeom prst="rect">
            <a:avLst/>
          </a:prstGeom>
          <a:noFill/>
          <a:ln>
            <a:solidFill>
              <a:schemeClr val="tx1">
                <a:lumMod val="50000"/>
                <a:lumOff val="50000"/>
              </a:schemeClr>
            </a:solidFill>
          </a:ln>
        </p:spPr>
        <p:txBody>
          <a:bodyPr wrap="square">
            <a:spAutoFit/>
          </a:bodyPr>
          <a:lstStyle/>
          <a:p>
            <a:r>
              <a:rPr lang="ja-JP" altLang="en-US" sz="2000" dirty="0"/>
              <a:t>早期対応</a:t>
            </a:r>
          </a:p>
        </p:txBody>
      </p:sp>
      <p:sp>
        <p:nvSpPr>
          <p:cNvPr id="2" name="テキスト ボックス 1">
            <a:extLst>
              <a:ext uri="{FF2B5EF4-FFF2-40B4-BE49-F238E27FC236}">
                <a16:creationId xmlns:a16="http://schemas.microsoft.com/office/drawing/2014/main" id="{87F6DA5F-6830-061A-614F-B1377A87E89E}"/>
              </a:ext>
            </a:extLst>
          </p:cNvPr>
          <p:cNvSpPr txBox="1"/>
          <p:nvPr/>
        </p:nvSpPr>
        <p:spPr>
          <a:xfrm>
            <a:off x="729339" y="1529867"/>
            <a:ext cx="11157861" cy="830997"/>
          </a:xfrm>
          <a:prstGeom prst="rect">
            <a:avLst/>
          </a:prstGeom>
          <a:noFill/>
        </p:spPr>
        <p:txBody>
          <a:bodyPr wrap="square" rtlCol="0">
            <a:spAutoFit/>
          </a:bodyPr>
          <a:lstStyle/>
          <a:p>
            <a:r>
              <a:rPr lang="ja-JP" altLang="en-US" sz="2400" dirty="0"/>
              <a:t>自施設において、</a:t>
            </a:r>
            <a:r>
              <a:rPr lang="en-US" altLang="ja-JP" sz="2400" dirty="0"/>
              <a:t>『</a:t>
            </a:r>
            <a:r>
              <a:rPr lang="ja-JP" altLang="en-US" sz="2400" dirty="0"/>
              <a:t>早期発見</a:t>
            </a:r>
            <a:r>
              <a:rPr lang="en-US" altLang="ja-JP" sz="2400" dirty="0"/>
              <a:t>』</a:t>
            </a:r>
            <a:r>
              <a:rPr lang="ja-JP" altLang="en-US" sz="2400" dirty="0"/>
              <a:t>・</a:t>
            </a:r>
            <a:r>
              <a:rPr lang="en-US" altLang="ja-JP" sz="2400" dirty="0"/>
              <a:t>『</a:t>
            </a:r>
            <a:r>
              <a:rPr lang="ja-JP" altLang="en-US" sz="2400" dirty="0"/>
              <a:t>早期対応</a:t>
            </a:r>
            <a:r>
              <a:rPr lang="en-US" altLang="ja-JP" sz="2400" dirty="0"/>
              <a:t>』</a:t>
            </a:r>
            <a:r>
              <a:rPr lang="ja-JP" altLang="en-US" sz="2400" dirty="0"/>
              <a:t>して感染症を拡大させないためにできる</a:t>
            </a:r>
            <a:endParaRPr lang="en-US" altLang="ja-JP" sz="2400" dirty="0"/>
          </a:p>
          <a:p>
            <a:r>
              <a:rPr lang="ja-JP" altLang="en-US" sz="2400" dirty="0"/>
              <a:t>対応を、事前に施設内・関係機関と協議しておきましょう。</a:t>
            </a:r>
            <a:endParaRPr kumimoji="1" lang="ja-JP" altLang="en-US" sz="2400" dirty="0"/>
          </a:p>
        </p:txBody>
      </p:sp>
      <p:sp>
        <p:nvSpPr>
          <p:cNvPr id="3" name="コンテンツ プレースホルダー 2">
            <a:extLst>
              <a:ext uri="{FF2B5EF4-FFF2-40B4-BE49-F238E27FC236}">
                <a16:creationId xmlns:a16="http://schemas.microsoft.com/office/drawing/2014/main" id="{F511E1CB-DD56-0907-0CDC-C8697F92648F}"/>
              </a:ext>
            </a:extLst>
          </p:cNvPr>
          <p:cNvSpPr txBox="1">
            <a:spLocks/>
          </p:cNvSpPr>
          <p:nvPr/>
        </p:nvSpPr>
        <p:spPr>
          <a:xfrm>
            <a:off x="544606" y="2995393"/>
            <a:ext cx="11342594" cy="15564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20000"/>
              </a:lnSpc>
              <a:spcBef>
                <a:spcPts val="600"/>
              </a:spcBef>
            </a:pPr>
            <a:r>
              <a:rPr lang="ja-JP" altLang="en-US" sz="1800" dirty="0"/>
              <a:t>利用者の普段の様子を把握し、生活の中での些細な変化に気づくことは、日頃から利用者の生活を見守っている職員だからできることです。</a:t>
            </a:r>
            <a:endParaRPr lang="en-US" altLang="ja-JP" sz="1800" dirty="0"/>
          </a:p>
          <a:p>
            <a:pPr>
              <a:lnSpc>
                <a:spcPct val="120000"/>
              </a:lnSpc>
              <a:spcBef>
                <a:spcPts val="600"/>
              </a:spcBef>
            </a:pPr>
            <a:r>
              <a:rPr lang="en-US" altLang="ja-JP" sz="1800" dirty="0">
                <a:solidFill>
                  <a:srgbClr val="C00000"/>
                </a:solidFill>
              </a:rPr>
              <a:t>『</a:t>
            </a:r>
            <a:r>
              <a:rPr lang="ja-JP" altLang="en-US" sz="1800" dirty="0">
                <a:solidFill>
                  <a:srgbClr val="C00000"/>
                </a:solidFill>
              </a:rPr>
              <a:t>いつもとなにか違う</a:t>
            </a:r>
            <a:r>
              <a:rPr lang="en-US" altLang="ja-JP" sz="1800" dirty="0">
                <a:solidFill>
                  <a:srgbClr val="C00000"/>
                </a:solidFill>
              </a:rPr>
              <a:t>』</a:t>
            </a:r>
            <a:r>
              <a:rPr lang="ja-JP" altLang="en-US" sz="1800" dirty="0">
                <a:solidFill>
                  <a:srgbClr val="C00000"/>
                </a:solidFill>
              </a:rPr>
              <a:t>と感じたら、体温・脈拍数を測ってみましょう。気になることがあれば、看護師や医師に早めに相談しましょう。</a:t>
            </a:r>
            <a:endParaRPr lang="en-US" altLang="ja-JP" sz="1800" dirty="0"/>
          </a:p>
        </p:txBody>
      </p:sp>
      <p:sp>
        <p:nvSpPr>
          <p:cNvPr id="10" name="コンテンツ プレースホルダー 2">
            <a:extLst>
              <a:ext uri="{FF2B5EF4-FFF2-40B4-BE49-F238E27FC236}">
                <a16:creationId xmlns:a16="http://schemas.microsoft.com/office/drawing/2014/main" id="{567E3031-0FFC-0C15-7C80-6D06507F198D}"/>
              </a:ext>
            </a:extLst>
          </p:cNvPr>
          <p:cNvSpPr txBox="1">
            <a:spLocks/>
          </p:cNvSpPr>
          <p:nvPr/>
        </p:nvSpPr>
        <p:spPr>
          <a:xfrm>
            <a:off x="544607" y="4948653"/>
            <a:ext cx="10233211" cy="16869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20000"/>
              </a:lnSpc>
              <a:spcBef>
                <a:spcPts val="600"/>
              </a:spcBef>
            </a:pPr>
            <a:r>
              <a:rPr lang="ja-JP" altLang="en-US" sz="1800" dirty="0"/>
              <a:t>有症状者は、原則として個室へ移動し、食事も個室内で行いましょう。</a:t>
            </a:r>
            <a:endParaRPr lang="en-US" altLang="ja-JP" sz="1800" dirty="0"/>
          </a:p>
          <a:p>
            <a:pPr>
              <a:lnSpc>
                <a:spcPct val="120000"/>
              </a:lnSpc>
              <a:spcBef>
                <a:spcPts val="600"/>
              </a:spcBef>
            </a:pPr>
            <a:r>
              <a:rPr lang="ja-JP" altLang="en-US" sz="1800" dirty="0"/>
              <a:t>多床室だけで個室に移せない場合は、換気をしつつカーテンなどで仕切るなど工夫が必要です。</a:t>
            </a:r>
            <a:endParaRPr lang="en-US" altLang="ja-JP" sz="1800" dirty="0"/>
          </a:p>
          <a:p>
            <a:pPr>
              <a:lnSpc>
                <a:spcPct val="120000"/>
              </a:lnSpc>
              <a:spcBef>
                <a:spcPts val="600"/>
              </a:spcBef>
            </a:pPr>
            <a:r>
              <a:rPr lang="ja-JP" altLang="en-US" sz="1800" dirty="0"/>
              <a:t>配膳するだけであれば、マスクと手袋を着用します。食事の直接介助する場合は、飛まつを浴びないように個人防護具を着用しましょう。</a:t>
            </a:r>
            <a:endParaRPr lang="en-US" altLang="ja-JP" sz="1800" dirty="0"/>
          </a:p>
        </p:txBody>
      </p:sp>
      <p:pic>
        <p:nvPicPr>
          <p:cNvPr id="11" name="図 10" descr="テキスト&#10;&#10;自動的に生成された説明">
            <a:extLst>
              <a:ext uri="{FF2B5EF4-FFF2-40B4-BE49-F238E27FC236}">
                <a16:creationId xmlns:a16="http://schemas.microsoft.com/office/drawing/2014/main" id="{9E97201E-2557-1C3C-80EA-0EE0DCFE5B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0295" y="6235507"/>
            <a:ext cx="3921705" cy="622493"/>
          </a:xfrm>
          <a:prstGeom prst="rect">
            <a:avLst/>
          </a:prstGeom>
        </p:spPr>
      </p:pic>
      <p:sp>
        <p:nvSpPr>
          <p:cNvPr id="4" name="テキスト ボックス 3">
            <a:extLst>
              <a:ext uri="{FF2B5EF4-FFF2-40B4-BE49-F238E27FC236}">
                <a16:creationId xmlns:a16="http://schemas.microsoft.com/office/drawing/2014/main" id="{BF97B878-B493-99C3-F5CE-FB12B2A86DCA}"/>
              </a:ext>
            </a:extLst>
          </p:cNvPr>
          <p:cNvSpPr txBox="1"/>
          <p:nvPr/>
        </p:nvSpPr>
        <p:spPr>
          <a:xfrm>
            <a:off x="229717" y="832546"/>
            <a:ext cx="11732559" cy="584775"/>
          </a:xfrm>
          <a:prstGeom prst="rect">
            <a:avLst/>
          </a:prstGeom>
          <a:noFill/>
        </p:spPr>
        <p:txBody>
          <a:bodyPr wrap="square" rtlCol="0">
            <a:spAutoFit/>
          </a:bodyPr>
          <a:lstStyle/>
          <a:p>
            <a:pPr algn="ctr"/>
            <a:r>
              <a:rPr kumimoji="1" lang="en-US" altLang="ja-JP" sz="3200" b="1" dirty="0"/>
              <a:t>『</a:t>
            </a:r>
            <a:r>
              <a:rPr kumimoji="1" lang="ja-JP" altLang="en-US" sz="3200" b="1" dirty="0"/>
              <a:t>一つの正解</a:t>
            </a:r>
            <a:r>
              <a:rPr kumimoji="1" lang="en-US" altLang="ja-JP" sz="3200" b="1" dirty="0"/>
              <a:t>』</a:t>
            </a:r>
            <a:r>
              <a:rPr kumimoji="1" lang="ja-JP" altLang="en-US" sz="3200" b="1" dirty="0"/>
              <a:t>があるわけではありません。</a:t>
            </a:r>
            <a:endParaRPr kumimoji="1" lang="en-US" altLang="ja-JP" sz="3200" b="1" dirty="0"/>
          </a:p>
        </p:txBody>
      </p:sp>
    </p:spTree>
    <p:extLst>
      <p:ext uri="{BB962C8B-B14F-4D97-AF65-F5344CB8AC3E}">
        <p14:creationId xmlns:p14="http://schemas.microsoft.com/office/powerpoint/2010/main" val="2868298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5A4E69-793B-4D8C-88F7-2E52F06C24CC}"/>
              </a:ext>
            </a:extLst>
          </p:cNvPr>
          <p:cNvSpPr txBox="1">
            <a:spLocks/>
          </p:cNvSpPr>
          <p:nvPr/>
        </p:nvSpPr>
        <p:spPr>
          <a:xfrm>
            <a:off x="0" y="0"/>
            <a:ext cx="12192000" cy="720000"/>
          </a:xfrm>
          <a:prstGeom prst="rect">
            <a:avLst/>
          </a:prstGeom>
          <a:solidFill>
            <a:schemeClr val="accent1">
              <a:lumMod val="50000"/>
            </a:schemeClr>
          </a:solidFill>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solidFill>
                  <a:schemeClr val="bg1"/>
                </a:solidFill>
              </a:rPr>
              <a:t>訓練シナリオ　　＜シーン１＞　解説</a:t>
            </a:r>
          </a:p>
        </p:txBody>
      </p:sp>
      <p:sp>
        <p:nvSpPr>
          <p:cNvPr id="3" name="テキスト ボックス 2">
            <a:extLst>
              <a:ext uri="{FF2B5EF4-FFF2-40B4-BE49-F238E27FC236}">
                <a16:creationId xmlns:a16="http://schemas.microsoft.com/office/drawing/2014/main" id="{B13DFB6D-2A52-4F9F-AA95-4D13FC275425}"/>
              </a:ext>
            </a:extLst>
          </p:cNvPr>
          <p:cNvSpPr txBox="1"/>
          <p:nvPr/>
        </p:nvSpPr>
        <p:spPr>
          <a:xfrm>
            <a:off x="1565526" y="848571"/>
            <a:ext cx="2948243" cy="461665"/>
          </a:xfrm>
          <a:prstGeom prst="rect">
            <a:avLst/>
          </a:prstGeom>
          <a:noFill/>
        </p:spPr>
        <p:txBody>
          <a:bodyPr wrap="none" rtlCol="0">
            <a:spAutoFit/>
          </a:bodyPr>
          <a:lstStyle/>
          <a:p>
            <a:r>
              <a:rPr kumimoji="1" lang="ja-JP" altLang="en-US" sz="2400" b="1" dirty="0"/>
              <a:t>症状に合わせた対応</a:t>
            </a:r>
          </a:p>
        </p:txBody>
      </p:sp>
      <p:sp>
        <p:nvSpPr>
          <p:cNvPr id="4" name="テキスト ボックス 3">
            <a:extLst>
              <a:ext uri="{FF2B5EF4-FFF2-40B4-BE49-F238E27FC236}">
                <a16:creationId xmlns:a16="http://schemas.microsoft.com/office/drawing/2014/main" id="{BEC5D001-9004-419E-8E8D-E69DDF1B4B20}"/>
              </a:ext>
            </a:extLst>
          </p:cNvPr>
          <p:cNvSpPr txBox="1"/>
          <p:nvPr/>
        </p:nvSpPr>
        <p:spPr>
          <a:xfrm>
            <a:off x="381072" y="1274631"/>
            <a:ext cx="11364008" cy="1015663"/>
          </a:xfrm>
          <a:prstGeom prst="rect">
            <a:avLst/>
          </a:prstGeom>
          <a:noFill/>
        </p:spPr>
        <p:txBody>
          <a:bodyPr wrap="none" rtlCol="0">
            <a:spAutoFit/>
          </a:bodyPr>
          <a:lstStyle/>
          <a:p>
            <a:pPr marL="285750" indent="-285750">
              <a:buFont typeface="Wingdings" panose="05000000000000000000" pitchFamily="2" charset="2"/>
              <a:buChar char="ü"/>
            </a:pPr>
            <a:r>
              <a:rPr kumimoji="1" lang="ja-JP" altLang="en-US" sz="2000" dirty="0"/>
              <a:t>受診前は診断がついていないため、症状別の対応を行います。</a:t>
            </a:r>
            <a:endParaRPr kumimoji="1" lang="en-US" altLang="ja-JP" sz="2000" dirty="0"/>
          </a:p>
          <a:p>
            <a:pPr marL="285750" indent="-285750">
              <a:buFont typeface="Wingdings" panose="05000000000000000000" pitchFamily="2" charset="2"/>
              <a:buChar char="ü"/>
            </a:pPr>
            <a:r>
              <a:rPr lang="ja-JP" altLang="en-US" sz="2000" dirty="0"/>
              <a:t>特にヒトからヒトへ感染が拡大しやすい「呼吸器症状」と「嘔吐・下痢症状」には注意して対応します。</a:t>
            </a:r>
            <a:endParaRPr lang="en-US" altLang="ja-JP" sz="2000" dirty="0"/>
          </a:p>
          <a:p>
            <a:pPr marL="285750" indent="-285750">
              <a:buFont typeface="Wingdings" panose="05000000000000000000" pitchFamily="2" charset="2"/>
              <a:buChar char="ü"/>
            </a:pPr>
            <a:r>
              <a:rPr lang="ja-JP" altLang="en-US" sz="2000" dirty="0"/>
              <a:t>症状が出た段階（診断がつく前）からそれぞれ対応することが重要です。</a:t>
            </a:r>
            <a:endParaRPr kumimoji="1" lang="ja-JP" altLang="en-US" sz="2000" dirty="0"/>
          </a:p>
        </p:txBody>
      </p:sp>
      <p:grpSp>
        <p:nvGrpSpPr>
          <p:cNvPr id="10" name="グループ化 9">
            <a:extLst>
              <a:ext uri="{FF2B5EF4-FFF2-40B4-BE49-F238E27FC236}">
                <a16:creationId xmlns:a16="http://schemas.microsoft.com/office/drawing/2014/main" id="{3E9C59E7-A513-492D-4277-023BD6A23206}"/>
              </a:ext>
            </a:extLst>
          </p:cNvPr>
          <p:cNvGrpSpPr/>
          <p:nvPr/>
        </p:nvGrpSpPr>
        <p:grpSpPr>
          <a:xfrm>
            <a:off x="720965" y="2583995"/>
            <a:ext cx="9169347" cy="3933235"/>
            <a:chOff x="720965" y="2583995"/>
            <a:chExt cx="9169347" cy="3933235"/>
          </a:xfrm>
        </p:grpSpPr>
        <p:sp>
          <p:nvSpPr>
            <p:cNvPr id="23" name="テキスト ボックス 22">
              <a:extLst>
                <a:ext uri="{FF2B5EF4-FFF2-40B4-BE49-F238E27FC236}">
                  <a16:creationId xmlns:a16="http://schemas.microsoft.com/office/drawing/2014/main" id="{44D11368-163F-4B00-B08E-C75074D2C8A2}"/>
                </a:ext>
              </a:extLst>
            </p:cNvPr>
            <p:cNvSpPr txBox="1"/>
            <p:nvPr/>
          </p:nvSpPr>
          <p:spPr>
            <a:xfrm>
              <a:off x="2926474" y="2604014"/>
              <a:ext cx="1484702" cy="338554"/>
            </a:xfrm>
            <a:prstGeom prst="rect">
              <a:avLst/>
            </a:prstGeom>
            <a:noFill/>
          </p:spPr>
          <p:txBody>
            <a:bodyPr wrap="none" rtlCol="0">
              <a:spAutoFit/>
            </a:bodyPr>
            <a:lstStyle/>
            <a:p>
              <a:r>
                <a:rPr kumimoji="1" lang="ja-JP" altLang="en-US" sz="1600" dirty="0"/>
                <a:t>① 居室の管理</a:t>
              </a:r>
            </a:p>
          </p:txBody>
        </p:sp>
        <p:grpSp>
          <p:nvGrpSpPr>
            <p:cNvPr id="8" name="グループ化 7">
              <a:extLst>
                <a:ext uri="{FF2B5EF4-FFF2-40B4-BE49-F238E27FC236}">
                  <a16:creationId xmlns:a16="http://schemas.microsoft.com/office/drawing/2014/main" id="{C5FD63D3-94BC-A1D3-A7E8-E736F9E926CA}"/>
                </a:ext>
              </a:extLst>
            </p:cNvPr>
            <p:cNvGrpSpPr/>
            <p:nvPr/>
          </p:nvGrpSpPr>
          <p:grpSpPr>
            <a:xfrm>
              <a:off x="720965" y="2583995"/>
              <a:ext cx="9169347" cy="3933235"/>
              <a:chOff x="720965" y="2254534"/>
              <a:chExt cx="9169347" cy="3933235"/>
            </a:xfrm>
          </p:grpSpPr>
          <p:sp>
            <p:nvSpPr>
              <p:cNvPr id="15" name="テキスト ボックス 14">
                <a:extLst>
                  <a:ext uri="{FF2B5EF4-FFF2-40B4-BE49-F238E27FC236}">
                    <a16:creationId xmlns:a16="http://schemas.microsoft.com/office/drawing/2014/main" id="{B4C4AD1B-C318-42F9-B731-2B533ACD1627}"/>
                  </a:ext>
                </a:extLst>
              </p:cNvPr>
              <p:cNvSpPr txBox="1"/>
              <p:nvPr/>
            </p:nvSpPr>
            <p:spPr>
              <a:xfrm>
                <a:off x="3771418" y="3660958"/>
                <a:ext cx="869149" cy="338554"/>
              </a:xfrm>
              <a:prstGeom prst="rect">
                <a:avLst/>
              </a:prstGeom>
              <a:noFill/>
            </p:spPr>
            <p:txBody>
              <a:bodyPr wrap="none" rtlCol="0">
                <a:spAutoFit/>
              </a:bodyPr>
              <a:lstStyle/>
              <a:p>
                <a:r>
                  <a:rPr kumimoji="1" lang="ja-JP" altLang="en-US" sz="1600" dirty="0"/>
                  <a:t>① 食事</a:t>
                </a:r>
              </a:p>
            </p:txBody>
          </p:sp>
          <p:sp>
            <p:nvSpPr>
              <p:cNvPr id="16" name="テキスト ボックス 15">
                <a:extLst>
                  <a:ext uri="{FF2B5EF4-FFF2-40B4-BE49-F238E27FC236}">
                    <a16:creationId xmlns:a16="http://schemas.microsoft.com/office/drawing/2014/main" id="{04302890-CB14-411B-9867-7BA2D54F2C90}"/>
                  </a:ext>
                </a:extLst>
              </p:cNvPr>
              <p:cNvSpPr txBox="1"/>
              <p:nvPr/>
            </p:nvSpPr>
            <p:spPr>
              <a:xfrm>
                <a:off x="3771418" y="3915074"/>
                <a:ext cx="1484702" cy="338554"/>
              </a:xfrm>
              <a:prstGeom prst="rect">
                <a:avLst/>
              </a:prstGeom>
              <a:noFill/>
            </p:spPr>
            <p:txBody>
              <a:bodyPr wrap="none" rtlCol="0">
                <a:spAutoFit/>
              </a:bodyPr>
              <a:lstStyle/>
              <a:p>
                <a:r>
                  <a:rPr lang="ja-JP" altLang="en-US" sz="1600" dirty="0"/>
                  <a:t>②</a:t>
                </a:r>
                <a:r>
                  <a:rPr kumimoji="1" lang="ja-JP" altLang="en-US" sz="1600" dirty="0"/>
                  <a:t> 嘔吐物処理</a:t>
                </a:r>
              </a:p>
            </p:txBody>
          </p:sp>
          <p:sp>
            <p:nvSpPr>
              <p:cNvPr id="17" name="テキスト ボックス 16">
                <a:extLst>
                  <a:ext uri="{FF2B5EF4-FFF2-40B4-BE49-F238E27FC236}">
                    <a16:creationId xmlns:a16="http://schemas.microsoft.com/office/drawing/2014/main" id="{E8F80AD2-4876-403C-A8CB-1C6346018D23}"/>
                  </a:ext>
                </a:extLst>
              </p:cNvPr>
              <p:cNvSpPr txBox="1"/>
              <p:nvPr/>
            </p:nvSpPr>
            <p:spPr>
              <a:xfrm>
                <a:off x="3771418" y="4169190"/>
                <a:ext cx="1279517" cy="338554"/>
              </a:xfrm>
              <a:prstGeom prst="rect">
                <a:avLst/>
              </a:prstGeom>
              <a:noFill/>
            </p:spPr>
            <p:txBody>
              <a:bodyPr wrap="none" rtlCol="0">
                <a:spAutoFit/>
              </a:bodyPr>
              <a:lstStyle/>
              <a:p>
                <a:r>
                  <a:rPr lang="ja-JP" altLang="en-US" sz="1600" dirty="0"/>
                  <a:t>③</a:t>
                </a:r>
                <a:r>
                  <a:rPr kumimoji="1" lang="ja-JP" altLang="en-US" sz="1600" dirty="0"/>
                  <a:t> 排泄介助</a:t>
                </a:r>
              </a:p>
            </p:txBody>
          </p:sp>
          <p:sp>
            <p:nvSpPr>
              <p:cNvPr id="18" name="テキスト ボックス 17">
                <a:extLst>
                  <a:ext uri="{FF2B5EF4-FFF2-40B4-BE49-F238E27FC236}">
                    <a16:creationId xmlns:a16="http://schemas.microsoft.com/office/drawing/2014/main" id="{C8D26557-470A-411A-A70D-4C6ADDDA3F19}"/>
                  </a:ext>
                </a:extLst>
              </p:cNvPr>
              <p:cNvSpPr txBox="1"/>
              <p:nvPr/>
            </p:nvSpPr>
            <p:spPr>
              <a:xfrm>
                <a:off x="3771418" y="4423307"/>
                <a:ext cx="1895071" cy="338554"/>
              </a:xfrm>
              <a:prstGeom prst="rect">
                <a:avLst/>
              </a:prstGeom>
              <a:noFill/>
            </p:spPr>
            <p:txBody>
              <a:bodyPr wrap="none" rtlCol="0">
                <a:spAutoFit/>
              </a:bodyPr>
              <a:lstStyle/>
              <a:p>
                <a:r>
                  <a:rPr lang="ja-JP" altLang="en-US" sz="1600" dirty="0"/>
                  <a:t>④ 洗濯物の取扱い</a:t>
                </a:r>
                <a:endParaRPr kumimoji="1" lang="ja-JP" altLang="en-US" sz="1600" dirty="0"/>
              </a:p>
            </p:txBody>
          </p:sp>
          <p:sp>
            <p:nvSpPr>
              <p:cNvPr id="19" name="テキスト ボックス 18">
                <a:extLst>
                  <a:ext uri="{FF2B5EF4-FFF2-40B4-BE49-F238E27FC236}">
                    <a16:creationId xmlns:a16="http://schemas.microsoft.com/office/drawing/2014/main" id="{C6C0D3BC-CF62-4B80-B529-419757E13E6D}"/>
                  </a:ext>
                </a:extLst>
              </p:cNvPr>
              <p:cNvSpPr txBox="1"/>
              <p:nvPr/>
            </p:nvSpPr>
            <p:spPr>
              <a:xfrm>
                <a:off x="3771418" y="4677424"/>
                <a:ext cx="1792478" cy="338554"/>
              </a:xfrm>
              <a:prstGeom prst="rect">
                <a:avLst/>
              </a:prstGeom>
              <a:noFill/>
            </p:spPr>
            <p:txBody>
              <a:bodyPr wrap="none" rtlCol="0">
                <a:spAutoFit/>
              </a:bodyPr>
              <a:lstStyle/>
              <a:p>
                <a:r>
                  <a:rPr lang="ja-JP" altLang="en-US" sz="1600" dirty="0"/>
                  <a:t>⑤ 入浴介助・清拭</a:t>
                </a:r>
                <a:endParaRPr kumimoji="1" lang="ja-JP" altLang="en-US" sz="1600" dirty="0"/>
              </a:p>
            </p:txBody>
          </p:sp>
          <p:sp>
            <p:nvSpPr>
              <p:cNvPr id="21" name="テキスト ボックス 20">
                <a:extLst>
                  <a:ext uri="{FF2B5EF4-FFF2-40B4-BE49-F238E27FC236}">
                    <a16:creationId xmlns:a16="http://schemas.microsoft.com/office/drawing/2014/main" id="{E656A258-9579-47C6-A02A-E5E94562ACB4}"/>
                  </a:ext>
                </a:extLst>
              </p:cNvPr>
              <p:cNvSpPr txBox="1"/>
              <p:nvPr/>
            </p:nvSpPr>
            <p:spPr>
              <a:xfrm>
                <a:off x="4513769" y="3653780"/>
                <a:ext cx="3288080" cy="338554"/>
              </a:xfrm>
              <a:prstGeom prst="rect">
                <a:avLst/>
              </a:prstGeom>
              <a:noFill/>
            </p:spPr>
            <p:txBody>
              <a:bodyPr wrap="none" rtlCol="0">
                <a:spAutoFit/>
              </a:bodyPr>
              <a:lstStyle/>
              <a:p>
                <a:r>
                  <a:rPr lang="ja-JP" altLang="en-US" sz="1600" dirty="0">
                    <a:solidFill>
                      <a:schemeClr val="accent2"/>
                    </a:solidFill>
                  </a:rPr>
                  <a:t>→原則、有症状者は居室対応です。</a:t>
                </a:r>
                <a:endParaRPr kumimoji="1" lang="ja-JP" altLang="en-US" sz="1600" dirty="0">
                  <a:solidFill>
                    <a:schemeClr val="accent2"/>
                  </a:solidFill>
                </a:endParaRPr>
              </a:p>
            </p:txBody>
          </p:sp>
          <p:sp>
            <p:nvSpPr>
              <p:cNvPr id="24" name="テキスト ボックス 23">
                <a:extLst>
                  <a:ext uri="{FF2B5EF4-FFF2-40B4-BE49-F238E27FC236}">
                    <a16:creationId xmlns:a16="http://schemas.microsoft.com/office/drawing/2014/main" id="{C06877EC-12EF-43DC-8051-52E15A9D89FF}"/>
                  </a:ext>
                </a:extLst>
              </p:cNvPr>
              <p:cNvSpPr txBox="1"/>
              <p:nvPr/>
            </p:nvSpPr>
            <p:spPr>
              <a:xfrm>
                <a:off x="2940909" y="2563029"/>
                <a:ext cx="1484702" cy="338554"/>
              </a:xfrm>
              <a:prstGeom prst="rect">
                <a:avLst/>
              </a:prstGeom>
              <a:noFill/>
            </p:spPr>
            <p:txBody>
              <a:bodyPr wrap="none" rtlCol="0">
                <a:spAutoFit/>
              </a:bodyPr>
              <a:lstStyle/>
              <a:p>
                <a:r>
                  <a:rPr lang="ja-JP" altLang="en-US" sz="1600" dirty="0"/>
                  <a:t>② 物品の管理</a:t>
                </a:r>
                <a:endParaRPr kumimoji="1" lang="ja-JP" altLang="en-US" sz="1600" dirty="0"/>
              </a:p>
            </p:txBody>
          </p:sp>
          <p:sp>
            <p:nvSpPr>
              <p:cNvPr id="25" name="テキスト ボックス 24">
                <a:extLst>
                  <a:ext uri="{FF2B5EF4-FFF2-40B4-BE49-F238E27FC236}">
                    <a16:creationId xmlns:a16="http://schemas.microsoft.com/office/drawing/2014/main" id="{2CF38C2C-EDA2-4620-84B0-3B8588EBB92C}"/>
                  </a:ext>
                </a:extLst>
              </p:cNvPr>
              <p:cNvSpPr txBox="1"/>
              <p:nvPr/>
            </p:nvSpPr>
            <p:spPr>
              <a:xfrm>
                <a:off x="4319595" y="2254534"/>
                <a:ext cx="3357009" cy="338554"/>
              </a:xfrm>
              <a:prstGeom prst="rect">
                <a:avLst/>
              </a:prstGeom>
              <a:noFill/>
            </p:spPr>
            <p:txBody>
              <a:bodyPr wrap="none" rtlCol="0">
                <a:spAutoFit/>
              </a:bodyPr>
              <a:lstStyle/>
              <a:p>
                <a:r>
                  <a:rPr lang="ja-JP" altLang="en-US" sz="1600" dirty="0">
                    <a:solidFill>
                      <a:schemeClr val="accent2"/>
                    </a:solidFill>
                  </a:rPr>
                  <a:t>→ 原則、有症状者は個室対応です。</a:t>
                </a:r>
                <a:endParaRPr kumimoji="1" lang="ja-JP" altLang="en-US" sz="1600" dirty="0">
                  <a:solidFill>
                    <a:schemeClr val="accent2"/>
                  </a:solidFill>
                </a:endParaRPr>
              </a:p>
            </p:txBody>
          </p:sp>
          <p:sp>
            <p:nvSpPr>
              <p:cNvPr id="26" name="テキスト ボックス 25">
                <a:extLst>
                  <a:ext uri="{FF2B5EF4-FFF2-40B4-BE49-F238E27FC236}">
                    <a16:creationId xmlns:a16="http://schemas.microsoft.com/office/drawing/2014/main" id="{BEC5F2F7-1886-4BC3-903B-C5685C3AB699}"/>
                  </a:ext>
                </a:extLst>
              </p:cNvPr>
              <p:cNvSpPr txBox="1"/>
              <p:nvPr/>
            </p:nvSpPr>
            <p:spPr>
              <a:xfrm>
                <a:off x="2940909" y="2871524"/>
                <a:ext cx="1484702" cy="338554"/>
              </a:xfrm>
              <a:prstGeom prst="rect">
                <a:avLst/>
              </a:prstGeom>
              <a:noFill/>
            </p:spPr>
            <p:txBody>
              <a:bodyPr wrap="none" rtlCol="0">
                <a:spAutoFit/>
              </a:bodyPr>
              <a:lstStyle/>
              <a:p>
                <a:r>
                  <a:rPr lang="ja-JP" altLang="en-US" sz="1600" dirty="0"/>
                  <a:t>③ 業務の管理</a:t>
                </a:r>
                <a:endParaRPr kumimoji="1" lang="ja-JP" altLang="en-US" sz="1600" dirty="0"/>
              </a:p>
            </p:txBody>
          </p:sp>
          <p:sp>
            <p:nvSpPr>
              <p:cNvPr id="27" name="テキスト ボックス 26">
                <a:extLst>
                  <a:ext uri="{FF2B5EF4-FFF2-40B4-BE49-F238E27FC236}">
                    <a16:creationId xmlns:a16="http://schemas.microsoft.com/office/drawing/2014/main" id="{7176E5CA-38C6-4151-AF71-07A3B3AC13FE}"/>
                  </a:ext>
                </a:extLst>
              </p:cNvPr>
              <p:cNvSpPr txBox="1"/>
              <p:nvPr/>
            </p:nvSpPr>
            <p:spPr>
              <a:xfrm>
                <a:off x="2940909" y="3180020"/>
                <a:ext cx="1279517" cy="338554"/>
              </a:xfrm>
              <a:prstGeom prst="rect">
                <a:avLst/>
              </a:prstGeom>
              <a:noFill/>
            </p:spPr>
            <p:txBody>
              <a:bodyPr wrap="none" rtlCol="0">
                <a:spAutoFit/>
              </a:bodyPr>
              <a:lstStyle/>
              <a:p>
                <a:r>
                  <a:rPr lang="ja-JP" altLang="en-US" sz="1600" dirty="0"/>
                  <a:t>④ 環境消毒</a:t>
                </a:r>
                <a:endParaRPr kumimoji="1" lang="ja-JP" altLang="en-US" sz="1600" dirty="0"/>
              </a:p>
            </p:txBody>
          </p:sp>
          <p:grpSp>
            <p:nvGrpSpPr>
              <p:cNvPr id="11" name="グループ化 10">
                <a:extLst>
                  <a:ext uri="{FF2B5EF4-FFF2-40B4-BE49-F238E27FC236}">
                    <a16:creationId xmlns:a16="http://schemas.microsoft.com/office/drawing/2014/main" id="{3CD4D69D-86DE-DE8B-4DFA-C962D3B1677E}"/>
                  </a:ext>
                </a:extLst>
              </p:cNvPr>
              <p:cNvGrpSpPr/>
              <p:nvPr/>
            </p:nvGrpSpPr>
            <p:grpSpPr>
              <a:xfrm>
                <a:off x="720965" y="2339159"/>
                <a:ext cx="4127530" cy="3724061"/>
                <a:chOff x="720965" y="1913570"/>
                <a:chExt cx="4127530" cy="3724061"/>
              </a:xfrm>
            </p:grpSpPr>
            <p:sp>
              <p:nvSpPr>
                <p:cNvPr id="5" name="正方形/長方形 4">
                  <a:extLst>
                    <a:ext uri="{FF2B5EF4-FFF2-40B4-BE49-F238E27FC236}">
                      <a16:creationId xmlns:a16="http://schemas.microsoft.com/office/drawing/2014/main" id="{BB4A97D5-99FF-4787-B525-6D490D251FC1}"/>
                    </a:ext>
                  </a:extLst>
                </p:cNvPr>
                <p:cNvSpPr/>
                <p:nvPr/>
              </p:nvSpPr>
              <p:spPr>
                <a:xfrm>
                  <a:off x="720965" y="3326773"/>
                  <a:ext cx="3054285" cy="829558"/>
                </a:xfrm>
                <a:prstGeom prst="rect">
                  <a:avLst/>
                </a:prstGeom>
                <a:solidFill>
                  <a:schemeClr val="accent2">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有症状者への対応の基本</a:t>
                  </a:r>
                </a:p>
              </p:txBody>
            </p:sp>
            <p:sp>
              <p:nvSpPr>
                <p:cNvPr id="7" name="テキスト ボックス 6">
                  <a:extLst>
                    <a:ext uri="{FF2B5EF4-FFF2-40B4-BE49-F238E27FC236}">
                      <a16:creationId xmlns:a16="http://schemas.microsoft.com/office/drawing/2014/main" id="{1B94E3AF-B453-432F-B317-78ACBF825E2C}"/>
                    </a:ext>
                  </a:extLst>
                </p:cNvPr>
                <p:cNvSpPr txBox="1"/>
                <p:nvPr/>
              </p:nvSpPr>
              <p:spPr>
                <a:xfrm>
                  <a:off x="1548197" y="4181472"/>
                  <a:ext cx="529312" cy="584775"/>
                </a:xfrm>
                <a:prstGeom prst="rect">
                  <a:avLst/>
                </a:prstGeom>
                <a:noFill/>
              </p:spPr>
              <p:txBody>
                <a:bodyPr wrap="none" rtlCol="0">
                  <a:spAutoFit/>
                </a:bodyPr>
                <a:lstStyle/>
                <a:p>
                  <a:r>
                    <a:rPr kumimoji="1" lang="en-US" altLang="ja-JP" sz="3200" dirty="0"/>
                    <a:t>+</a:t>
                  </a:r>
                  <a:endParaRPr kumimoji="1" lang="ja-JP" altLang="en-US" sz="3200" dirty="0"/>
                </a:p>
              </p:txBody>
            </p:sp>
            <p:sp>
              <p:nvSpPr>
                <p:cNvPr id="9" name="正方形/長方形 8">
                  <a:extLst>
                    <a:ext uri="{FF2B5EF4-FFF2-40B4-BE49-F238E27FC236}">
                      <a16:creationId xmlns:a16="http://schemas.microsoft.com/office/drawing/2014/main" id="{F3012669-6A10-43FA-A9D4-F2E8B0D17526}"/>
                    </a:ext>
                  </a:extLst>
                </p:cNvPr>
                <p:cNvSpPr/>
                <p:nvPr/>
              </p:nvSpPr>
              <p:spPr>
                <a:xfrm>
                  <a:off x="720965" y="4808073"/>
                  <a:ext cx="4127530" cy="829558"/>
                </a:xfrm>
                <a:prstGeom prst="rect">
                  <a:avLst/>
                </a:prstGeom>
                <a:solidFill>
                  <a:schemeClr val="accent5">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呼吸器症状がある利用者への対応</a:t>
                  </a:r>
                  <a:endParaRPr kumimoji="1" lang="en-US" altLang="ja-JP" b="1" dirty="0">
                    <a:solidFill>
                      <a:schemeClr val="tx1"/>
                    </a:solidFill>
                  </a:endParaRPr>
                </a:p>
                <a:p>
                  <a:pPr algn="ctr"/>
                  <a:r>
                    <a:rPr lang="ja-JP" altLang="en-US" sz="1400" dirty="0">
                      <a:solidFill>
                        <a:schemeClr val="tx1"/>
                      </a:solidFill>
                    </a:rPr>
                    <a:t>［症状</a:t>
                  </a:r>
                  <a:r>
                    <a:rPr lang="en-US" altLang="ja-JP" sz="1400" dirty="0">
                      <a:solidFill>
                        <a:schemeClr val="tx1"/>
                      </a:solidFill>
                    </a:rPr>
                    <a:t>]</a:t>
                  </a:r>
                  <a:r>
                    <a:rPr lang="ja-JP" altLang="en-US" sz="1400" dirty="0">
                      <a:solidFill>
                        <a:schemeClr val="tx1"/>
                      </a:solidFill>
                    </a:rPr>
                    <a:t>咳、痰、咽頭痛、発熱、息切れ 等</a:t>
                  </a:r>
                  <a:endParaRPr kumimoji="1" lang="ja-JP" altLang="en-US" sz="1400" dirty="0">
                    <a:solidFill>
                      <a:schemeClr val="tx1"/>
                    </a:solidFill>
                  </a:endParaRPr>
                </a:p>
              </p:txBody>
            </p:sp>
            <p:sp>
              <p:nvSpPr>
                <p:cNvPr id="28" name="正方形/長方形 27">
                  <a:extLst>
                    <a:ext uri="{FF2B5EF4-FFF2-40B4-BE49-F238E27FC236}">
                      <a16:creationId xmlns:a16="http://schemas.microsoft.com/office/drawing/2014/main" id="{A790066D-63D9-4040-BB66-273381DE9B6C}"/>
                    </a:ext>
                  </a:extLst>
                </p:cNvPr>
                <p:cNvSpPr/>
                <p:nvPr/>
              </p:nvSpPr>
              <p:spPr>
                <a:xfrm>
                  <a:off x="720965" y="1913570"/>
                  <a:ext cx="2207590" cy="823488"/>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感染者発生時の</a:t>
                  </a:r>
                  <a:endParaRPr kumimoji="1" lang="en-US" altLang="ja-JP" b="1" dirty="0">
                    <a:solidFill>
                      <a:schemeClr val="tx1"/>
                    </a:solidFill>
                  </a:endParaRPr>
                </a:p>
                <a:p>
                  <a:pPr algn="ctr"/>
                  <a:r>
                    <a:rPr kumimoji="1" lang="ja-JP" altLang="en-US" b="1" dirty="0">
                      <a:solidFill>
                        <a:schemeClr val="tx1"/>
                      </a:solidFill>
                    </a:rPr>
                    <a:t>追加対策の基本</a:t>
                  </a:r>
                </a:p>
              </p:txBody>
            </p:sp>
            <p:sp>
              <p:nvSpPr>
                <p:cNvPr id="30" name="テキスト ボックス 29">
                  <a:extLst>
                    <a:ext uri="{FF2B5EF4-FFF2-40B4-BE49-F238E27FC236}">
                      <a16:creationId xmlns:a16="http://schemas.microsoft.com/office/drawing/2014/main" id="{94B640E2-E8D1-478E-BAA7-D2FBF5FE134F}"/>
                    </a:ext>
                  </a:extLst>
                </p:cNvPr>
                <p:cNvSpPr txBox="1"/>
                <p:nvPr/>
              </p:nvSpPr>
              <p:spPr>
                <a:xfrm>
                  <a:off x="1548197" y="2743059"/>
                  <a:ext cx="529312" cy="584775"/>
                </a:xfrm>
                <a:prstGeom prst="rect">
                  <a:avLst/>
                </a:prstGeom>
                <a:noFill/>
              </p:spPr>
              <p:txBody>
                <a:bodyPr wrap="none" rtlCol="0">
                  <a:spAutoFit/>
                </a:bodyPr>
                <a:lstStyle/>
                <a:p>
                  <a:r>
                    <a:rPr kumimoji="1" lang="en-US" altLang="ja-JP" sz="3200" dirty="0"/>
                    <a:t>+</a:t>
                  </a:r>
                  <a:endParaRPr kumimoji="1" lang="ja-JP" altLang="en-US" sz="3200" dirty="0"/>
                </a:p>
              </p:txBody>
            </p:sp>
          </p:grpSp>
          <p:sp>
            <p:nvSpPr>
              <p:cNvPr id="13" name="テキスト ボックス 12">
                <a:extLst>
                  <a:ext uri="{FF2B5EF4-FFF2-40B4-BE49-F238E27FC236}">
                    <a16:creationId xmlns:a16="http://schemas.microsoft.com/office/drawing/2014/main" id="{4F62F13A-A977-14C2-B2F0-58236267F549}"/>
                  </a:ext>
                </a:extLst>
              </p:cNvPr>
              <p:cNvSpPr txBox="1"/>
              <p:nvPr/>
            </p:nvSpPr>
            <p:spPr>
              <a:xfrm>
                <a:off x="4848495" y="5233662"/>
                <a:ext cx="5041817" cy="954107"/>
              </a:xfrm>
              <a:prstGeom prst="rect">
                <a:avLst/>
              </a:prstGeom>
              <a:noFill/>
            </p:spPr>
            <p:txBody>
              <a:bodyPr wrap="square" rtlCol="0">
                <a:spAutoFit/>
              </a:bodyPr>
              <a:lstStyle/>
              <a:p>
                <a:pPr marL="285750" indent="-285750">
                  <a:buFont typeface="Wingdings" panose="05000000000000000000" pitchFamily="2" charset="2"/>
                  <a:buChar char="l"/>
                </a:pPr>
                <a:r>
                  <a:rPr lang="ja-JP" altLang="en-US" sz="1400" dirty="0"/>
                  <a:t>咳やくしゃみ等の飛沫による感染を防ぐため個人防護具（</a:t>
                </a:r>
                <a:r>
                  <a:rPr kumimoji="1" lang="ja-JP" altLang="en-US" sz="1400" dirty="0"/>
                  <a:t>マスクに加え、フェイスシールドやゴーグル）を着用する</a:t>
                </a:r>
                <a:endParaRPr kumimoji="1" lang="en-US" altLang="ja-JP" sz="1400" dirty="0"/>
              </a:p>
              <a:p>
                <a:pPr marL="285750" indent="-285750">
                  <a:buFont typeface="Wingdings" panose="05000000000000000000" pitchFamily="2" charset="2"/>
                  <a:buChar char="l"/>
                </a:pPr>
                <a:r>
                  <a:rPr lang="ja-JP" altLang="en-US" sz="1400" dirty="0"/>
                  <a:t>職員の衣類等が飛沫や唾液等で汚染される可能性がある場合は、エプロンやガウン等を着用する</a:t>
                </a:r>
                <a:endParaRPr kumimoji="1" lang="ja-JP" altLang="en-US" sz="1400" dirty="0"/>
              </a:p>
            </p:txBody>
          </p:sp>
        </p:grpSp>
      </p:grpSp>
      <p:sp>
        <p:nvSpPr>
          <p:cNvPr id="6" name="テキスト ボックス 5">
            <a:extLst>
              <a:ext uri="{FF2B5EF4-FFF2-40B4-BE49-F238E27FC236}">
                <a16:creationId xmlns:a16="http://schemas.microsoft.com/office/drawing/2014/main" id="{6A32454F-BD96-021A-E24E-8DD7B5BDBA16}"/>
              </a:ext>
            </a:extLst>
          </p:cNvPr>
          <p:cNvSpPr txBox="1"/>
          <p:nvPr/>
        </p:nvSpPr>
        <p:spPr>
          <a:xfrm>
            <a:off x="0" y="844475"/>
            <a:ext cx="1588580" cy="461665"/>
          </a:xfrm>
          <a:prstGeom prst="rect">
            <a:avLst/>
          </a:prstGeom>
          <a:noFill/>
          <a:ln>
            <a:solidFill>
              <a:schemeClr val="tx1">
                <a:lumMod val="50000"/>
                <a:lumOff val="50000"/>
              </a:schemeClr>
            </a:solidFill>
          </a:ln>
        </p:spPr>
        <p:txBody>
          <a:bodyPr wrap="square">
            <a:spAutoFit/>
          </a:bodyPr>
          <a:lstStyle/>
          <a:p>
            <a:pPr algn="ctr"/>
            <a:r>
              <a:rPr lang="ja-JP" altLang="en-US" sz="2400" b="1" dirty="0"/>
              <a:t>早期対応</a:t>
            </a:r>
          </a:p>
        </p:txBody>
      </p:sp>
      <p:sp>
        <p:nvSpPr>
          <p:cNvPr id="14" name="四角形: 角を丸くする 13">
            <a:extLst>
              <a:ext uri="{FF2B5EF4-FFF2-40B4-BE49-F238E27FC236}">
                <a16:creationId xmlns:a16="http://schemas.microsoft.com/office/drawing/2014/main" id="{383C8FBC-CC9A-68EB-3082-104376E8D603}"/>
              </a:ext>
            </a:extLst>
          </p:cNvPr>
          <p:cNvSpPr/>
          <p:nvPr/>
        </p:nvSpPr>
        <p:spPr>
          <a:xfrm>
            <a:off x="8544680" y="2644831"/>
            <a:ext cx="3200400" cy="2676819"/>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a:extLst>
              <a:ext uri="{FF2B5EF4-FFF2-40B4-BE49-F238E27FC236}">
                <a16:creationId xmlns:a16="http://schemas.microsoft.com/office/drawing/2014/main" id="{BD2C9A5F-FAE4-EF18-2CCD-E0A23B2A661E}"/>
              </a:ext>
            </a:extLst>
          </p:cNvPr>
          <p:cNvSpPr txBox="1"/>
          <p:nvPr/>
        </p:nvSpPr>
        <p:spPr>
          <a:xfrm>
            <a:off x="8716942" y="2797785"/>
            <a:ext cx="2925429" cy="2385268"/>
          </a:xfrm>
          <a:prstGeom prst="rect">
            <a:avLst/>
          </a:prstGeom>
          <a:noFill/>
        </p:spPr>
        <p:txBody>
          <a:bodyPr wrap="square" rtlCol="0">
            <a:spAutoFit/>
          </a:bodyPr>
          <a:lstStyle/>
          <a:p>
            <a:r>
              <a:rPr kumimoji="1" lang="ja-JP" altLang="en-US" dirty="0"/>
              <a:t>感染症疑い者が発生したら、現場の職員さんは対応することがたくさんあります。</a:t>
            </a:r>
            <a:endParaRPr kumimoji="1" lang="en-US" altLang="ja-JP" dirty="0"/>
          </a:p>
          <a:p>
            <a:pPr>
              <a:spcBef>
                <a:spcPts val="600"/>
              </a:spcBef>
            </a:pPr>
            <a:r>
              <a:rPr lang="ja-JP" altLang="en-US" dirty="0"/>
              <a:t>業務負担の分散のため、意思決定者、各業務の担当者を決めておき、関係者の連絡先、連絡フローの整理を行っておきましょう。</a:t>
            </a:r>
            <a:endParaRPr kumimoji="1" lang="ja-JP" altLang="en-US" dirty="0"/>
          </a:p>
        </p:txBody>
      </p:sp>
      <p:pic>
        <p:nvPicPr>
          <p:cNvPr id="22" name="図 21" descr="テキスト&#10;&#10;自動的に生成された説明">
            <a:extLst>
              <a:ext uri="{FF2B5EF4-FFF2-40B4-BE49-F238E27FC236}">
                <a16:creationId xmlns:a16="http://schemas.microsoft.com/office/drawing/2014/main" id="{524ADB26-E7CF-A803-6B56-388208B0BA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1769" y="6327804"/>
            <a:ext cx="3340231" cy="530196"/>
          </a:xfrm>
          <a:prstGeom prst="rect">
            <a:avLst/>
          </a:prstGeom>
        </p:spPr>
      </p:pic>
    </p:spTree>
    <p:extLst>
      <p:ext uri="{BB962C8B-B14F-4D97-AF65-F5344CB8AC3E}">
        <p14:creationId xmlns:p14="http://schemas.microsoft.com/office/powerpoint/2010/main" val="1358064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DC6A0AA-75A5-A1A6-A413-5A30AB293F68}"/>
              </a:ext>
            </a:extLst>
          </p:cNvPr>
          <p:cNvPicPr>
            <a:picLocks noChangeAspect="1"/>
          </p:cNvPicPr>
          <p:nvPr/>
        </p:nvPicPr>
        <p:blipFill>
          <a:blip r:embed="rId2">
            <a:extLst>
              <a:ext uri="{28A0092B-C50C-407E-A947-70E740481C1C}">
                <a14:useLocalDpi xmlns:a14="http://schemas.microsoft.com/office/drawing/2010/main" val="0"/>
              </a:ext>
            </a:extLst>
          </a:blip>
          <a:srcRect l="3731"/>
          <a:stretch/>
        </p:blipFill>
        <p:spPr>
          <a:xfrm>
            <a:off x="3836146" y="697584"/>
            <a:ext cx="7948005" cy="5725091"/>
          </a:xfrm>
          <a:prstGeom prst="rect">
            <a:avLst/>
          </a:prstGeom>
        </p:spPr>
      </p:pic>
      <p:sp>
        <p:nvSpPr>
          <p:cNvPr id="6" name="テキスト ボックス 5">
            <a:extLst>
              <a:ext uri="{FF2B5EF4-FFF2-40B4-BE49-F238E27FC236}">
                <a16:creationId xmlns:a16="http://schemas.microsoft.com/office/drawing/2014/main" id="{A9AB1108-6BA2-9274-BF5E-A7933FCB852A}"/>
              </a:ext>
            </a:extLst>
          </p:cNvPr>
          <p:cNvSpPr txBox="1"/>
          <p:nvPr/>
        </p:nvSpPr>
        <p:spPr>
          <a:xfrm>
            <a:off x="3855722" y="6327303"/>
            <a:ext cx="8132354" cy="369332"/>
          </a:xfrm>
          <a:prstGeom prst="rect">
            <a:avLst/>
          </a:prstGeom>
          <a:noFill/>
        </p:spPr>
        <p:txBody>
          <a:bodyPr wrap="none" rtlCol="0">
            <a:spAutoFit/>
          </a:bodyPr>
          <a:lstStyle/>
          <a:p>
            <a:r>
              <a:rPr kumimoji="1" lang="ja-JP" altLang="en-US" dirty="0"/>
              <a:t>介護現場における感染対策の手引き 第</a:t>
            </a:r>
            <a:r>
              <a:rPr kumimoji="1" lang="en-US" altLang="ja-JP" dirty="0"/>
              <a:t>3</a:t>
            </a:r>
            <a:r>
              <a:rPr kumimoji="1" lang="ja-JP" altLang="en-US" dirty="0"/>
              <a:t>版　厚生労働省老健局 令和５年</a:t>
            </a:r>
            <a:r>
              <a:rPr kumimoji="1" lang="en-US" altLang="ja-JP" dirty="0"/>
              <a:t>9</a:t>
            </a:r>
            <a:r>
              <a:rPr kumimoji="1" lang="ja-JP" altLang="en-US" dirty="0"/>
              <a:t>月</a:t>
            </a:r>
          </a:p>
        </p:txBody>
      </p:sp>
      <p:sp>
        <p:nvSpPr>
          <p:cNvPr id="9" name="正方形/長方形 8">
            <a:extLst>
              <a:ext uri="{FF2B5EF4-FFF2-40B4-BE49-F238E27FC236}">
                <a16:creationId xmlns:a16="http://schemas.microsoft.com/office/drawing/2014/main" id="{A2CBE424-9A84-22AD-CE95-1FF65F8B5CE8}"/>
              </a:ext>
            </a:extLst>
          </p:cNvPr>
          <p:cNvSpPr/>
          <p:nvPr/>
        </p:nvSpPr>
        <p:spPr>
          <a:xfrm>
            <a:off x="3927460" y="1299697"/>
            <a:ext cx="2342197" cy="3227294"/>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a:extLst>
              <a:ext uri="{FF2B5EF4-FFF2-40B4-BE49-F238E27FC236}">
                <a16:creationId xmlns:a16="http://schemas.microsoft.com/office/drawing/2014/main" id="{04E72819-F148-48B9-B692-872FAAC80075}"/>
              </a:ext>
            </a:extLst>
          </p:cNvPr>
          <p:cNvSpPr txBox="1">
            <a:spLocks/>
          </p:cNvSpPr>
          <p:nvPr/>
        </p:nvSpPr>
        <p:spPr>
          <a:xfrm>
            <a:off x="0" y="0"/>
            <a:ext cx="12192000" cy="720000"/>
          </a:xfrm>
          <a:prstGeom prst="rect">
            <a:avLst/>
          </a:prstGeom>
          <a:solidFill>
            <a:schemeClr val="accent1">
              <a:lumMod val="50000"/>
            </a:schemeClr>
          </a:solidFill>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solidFill>
                  <a:schemeClr val="bg1"/>
                </a:solidFill>
              </a:rPr>
              <a:t>訓練シナリオ　　＜シーン１＞　解説</a:t>
            </a:r>
          </a:p>
        </p:txBody>
      </p:sp>
      <p:sp>
        <p:nvSpPr>
          <p:cNvPr id="3" name="コンテンツ プレースホルダー 2">
            <a:extLst>
              <a:ext uri="{FF2B5EF4-FFF2-40B4-BE49-F238E27FC236}">
                <a16:creationId xmlns:a16="http://schemas.microsoft.com/office/drawing/2014/main" id="{0B0738F9-F061-E570-C3A0-CA884A2F4BDC}"/>
              </a:ext>
            </a:extLst>
          </p:cNvPr>
          <p:cNvSpPr txBox="1">
            <a:spLocks/>
          </p:cNvSpPr>
          <p:nvPr/>
        </p:nvSpPr>
        <p:spPr>
          <a:xfrm>
            <a:off x="40448" y="2788225"/>
            <a:ext cx="3756456" cy="34775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30000"/>
              </a:lnSpc>
              <a:spcBef>
                <a:spcPts val="600"/>
              </a:spcBef>
              <a:buFont typeface="Wingdings" panose="05000000000000000000" pitchFamily="2" charset="2"/>
              <a:buChar char="n"/>
            </a:pPr>
            <a:r>
              <a:rPr lang="ja-JP" altLang="en-US" sz="1400" dirty="0">
                <a:latin typeface="BIZ UDPゴシック" panose="020B0400000000000000" pitchFamily="50" charset="-128"/>
                <a:ea typeface="BIZ UDPゴシック" panose="020B0400000000000000" pitchFamily="50" charset="-128"/>
              </a:rPr>
              <a:t>どのようなタイミングで、誰に報告するようになっていますか？</a:t>
            </a:r>
            <a:endParaRPr lang="en-US" altLang="ja-JP" sz="1400" dirty="0">
              <a:latin typeface="BIZ UDPゴシック" panose="020B0400000000000000" pitchFamily="50" charset="-128"/>
              <a:ea typeface="BIZ UDPゴシック" panose="020B0400000000000000" pitchFamily="50" charset="-128"/>
            </a:endParaRPr>
          </a:p>
          <a:p>
            <a:pPr>
              <a:lnSpc>
                <a:spcPct val="130000"/>
              </a:lnSpc>
              <a:spcBef>
                <a:spcPts val="600"/>
              </a:spcBef>
              <a:buFont typeface="Wingdings" panose="05000000000000000000" pitchFamily="2" charset="2"/>
              <a:buChar char="n"/>
            </a:pPr>
            <a:r>
              <a:rPr lang="ja-JP" altLang="en-US" sz="1400" dirty="0">
                <a:latin typeface="BIZ UDPゴシック" panose="020B0400000000000000" pitchFamily="50" charset="-128"/>
                <a:ea typeface="BIZ UDPゴシック" panose="020B0400000000000000" pitchFamily="50" charset="-128"/>
              </a:rPr>
              <a:t>施設長に情報が届くまでに、どのような伝達経路で情報が来ますか？</a:t>
            </a:r>
            <a:endParaRPr lang="en-US" altLang="ja-JP" sz="1400" dirty="0">
              <a:latin typeface="BIZ UDPゴシック" panose="020B0400000000000000" pitchFamily="50" charset="-128"/>
              <a:ea typeface="BIZ UDPゴシック" panose="020B0400000000000000" pitchFamily="50" charset="-128"/>
            </a:endParaRPr>
          </a:p>
          <a:p>
            <a:pPr>
              <a:lnSpc>
                <a:spcPct val="130000"/>
              </a:lnSpc>
              <a:spcBef>
                <a:spcPts val="600"/>
              </a:spcBef>
              <a:buFont typeface="Wingdings" panose="05000000000000000000" pitchFamily="2" charset="2"/>
              <a:buChar char="n"/>
            </a:pPr>
            <a:r>
              <a:rPr lang="ja-JP" altLang="en-US" sz="1400" dirty="0">
                <a:latin typeface="BIZ UDPゴシック" panose="020B0400000000000000" pitchFamily="50" charset="-128"/>
                <a:ea typeface="BIZ UDPゴシック" panose="020B0400000000000000" pitchFamily="50" charset="-128"/>
              </a:rPr>
              <a:t>夜間・休日の報告体制はどのようになっていますか？（手段やタイミング）</a:t>
            </a:r>
            <a:endParaRPr lang="en-US" altLang="ja-JP" sz="1400" dirty="0">
              <a:latin typeface="BIZ UDPゴシック" panose="020B0400000000000000" pitchFamily="50" charset="-128"/>
              <a:ea typeface="BIZ UDPゴシック" panose="020B0400000000000000" pitchFamily="50" charset="-128"/>
            </a:endParaRPr>
          </a:p>
          <a:p>
            <a:pPr>
              <a:lnSpc>
                <a:spcPct val="130000"/>
              </a:lnSpc>
              <a:spcBef>
                <a:spcPts val="600"/>
              </a:spcBef>
              <a:buFont typeface="Wingdings" panose="05000000000000000000" pitchFamily="2" charset="2"/>
              <a:buChar char="n"/>
            </a:pPr>
            <a:r>
              <a:rPr lang="ja-JP" altLang="en-US" sz="1400" dirty="0">
                <a:latin typeface="BIZ UDPゴシック" panose="020B0400000000000000" pitchFamily="50" charset="-128"/>
                <a:ea typeface="BIZ UDPゴシック" panose="020B0400000000000000" pitchFamily="50" charset="-128"/>
              </a:rPr>
              <a:t>協力医療機関や保健所等の外部機関へ相談・報告する判断は誰が行いますか？</a:t>
            </a:r>
            <a:endParaRPr lang="en-US" altLang="ja-JP" sz="1400" dirty="0">
              <a:latin typeface="BIZ UDPゴシック" panose="020B0400000000000000" pitchFamily="50" charset="-128"/>
              <a:ea typeface="BIZ UDPゴシック" panose="020B0400000000000000" pitchFamily="50" charset="-128"/>
            </a:endParaRPr>
          </a:p>
          <a:p>
            <a:pPr>
              <a:lnSpc>
                <a:spcPct val="130000"/>
              </a:lnSpc>
              <a:spcBef>
                <a:spcPts val="600"/>
              </a:spcBef>
              <a:buFont typeface="Wingdings" panose="05000000000000000000" pitchFamily="2" charset="2"/>
              <a:buChar char="n"/>
            </a:pPr>
            <a:r>
              <a:rPr lang="ja-JP" altLang="en-US" sz="1400" dirty="0">
                <a:latin typeface="BIZ UDPゴシック" panose="020B0400000000000000" pitchFamily="50" charset="-128"/>
                <a:ea typeface="BIZ UDPゴシック" panose="020B0400000000000000" pitchFamily="50" charset="-128"/>
              </a:rPr>
              <a:t>施設職員間で、情報共有の仕方について、共通認識を持てていますか？</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30000"/>
              </a:lnSpc>
              <a:spcBef>
                <a:spcPts val="600"/>
              </a:spcBef>
              <a:buNone/>
            </a:pPr>
            <a:endParaRPr lang="en-US" altLang="ja-JP" sz="1400" dirty="0">
              <a:latin typeface="BIZ UDPゴシック" panose="020B0400000000000000" pitchFamily="50" charset="-128"/>
              <a:ea typeface="BIZ UDPゴシック" panose="020B0400000000000000" pitchFamily="50" charset="-128"/>
            </a:endParaRPr>
          </a:p>
          <a:p>
            <a:pPr marL="0" indent="0">
              <a:lnSpc>
                <a:spcPct val="130000"/>
              </a:lnSpc>
              <a:spcBef>
                <a:spcPts val="600"/>
              </a:spcBef>
              <a:buNone/>
            </a:pPr>
            <a:endParaRPr lang="en-US" altLang="ja-JP" sz="14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4677E5-67F2-464B-26A2-A77133D9436A}"/>
              </a:ext>
            </a:extLst>
          </p:cNvPr>
          <p:cNvSpPr txBox="1"/>
          <p:nvPr/>
        </p:nvSpPr>
        <p:spPr>
          <a:xfrm>
            <a:off x="40448" y="790707"/>
            <a:ext cx="2032333" cy="400110"/>
          </a:xfrm>
          <a:prstGeom prst="rect">
            <a:avLst/>
          </a:prstGeom>
          <a:noFill/>
          <a:ln>
            <a:solidFill>
              <a:schemeClr val="tx1">
                <a:lumMod val="50000"/>
                <a:lumOff val="50000"/>
              </a:schemeClr>
            </a:solidFill>
          </a:ln>
        </p:spPr>
        <p:txBody>
          <a:bodyPr wrap="square">
            <a:spAutoFit/>
          </a:bodyPr>
          <a:lstStyle/>
          <a:p>
            <a:r>
              <a:rPr lang="ja-JP" altLang="en-US" sz="2000" dirty="0"/>
              <a:t>施設内情報共有</a:t>
            </a:r>
          </a:p>
        </p:txBody>
      </p:sp>
      <p:sp>
        <p:nvSpPr>
          <p:cNvPr id="7" name="正方形/長方形 6">
            <a:extLst>
              <a:ext uri="{FF2B5EF4-FFF2-40B4-BE49-F238E27FC236}">
                <a16:creationId xmlns:a16="http://schemas.microsoft.com/office/drawing/2014/main" id="{98D0863B-6FD2-AE29-AF12-A93C06969C16}"/>
              </a:ext>
            </a:extLst>
          </p:cNvPr>
          <p:cNvSpPr/>
          <p:nvPr/>
        </p:nvSpPr>
        <p:spPr>
          <a:xfrm>
            <a:off x="7439361" y="4726641"/>
            <a:ext cx="4266304" cy="1577150"/>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CC78C1B7-03A6-4689-BA1A-5B9002B8FD35}"/>
              </a:ext>
            </a:extLst>
          </p:cNvPr>
          <p:cNvSpPr txBox="1"/>
          <p:nvPr/>
        </p:nvSpPr>
        <p:spPr>
          <a:xfrm>
            <a:off x="33700" y="1261524"/>
            <a:ext cx="3763203" cy="1229888"/>
          </a:xfrm>
          <a:prstGeom prst="rect">
            <a:avLst/>
          </a:prstGeom>
          <a:solidFill>
            <a:schemeClr val="accent4">
              <a:lumMod val="20000"/>
              <a:lumOff val="80000"/>
            </a:schemeClr>
          </a:solidFill>
        </p:spPr>
        <p:txBody>
          <a:bodyPr wrap="square">
            <a:spAutoFit/>
          </a:bodyPr>
          <a:lstStyle/>
          <a:p>
            <a:pPr>
              <a:lnSpc>
                <a:spcPct val="120000"/>
              </a:lnSpc>
            </a:pPr>
            <a:r>
              <a:rPr lang="ja-JP" altLang="en-US" sz="1600" dirty="0"/>
              <a:t>平時から、日常業務の中で施設内の情報共有の方法を確立しておきましょう。</a:t>
            </a:r>
            <a:endParaRPr lang="en-US" altLang="ja-JP" sz="1600" dirty="0"/>
          </a:p>
          <a:p>
            <a:pPr>
              <a:lnSpc>
                <a:spcPct val="120000"/>
              </a:lnSpc>
            </a:pPr>
            <a:r>
              <a:rPr lang="ja-JP" altLang="en-US" sz="1600" dirty="0"/>
              <a:t>感染症は、休日夜間問わず、いつでも、何度でも起こる可能性があります。</a:t>
            </a:r>
          </a:p>
        </p:txBody>
      </p:sp>
    </p:spTree>
    <p:extLst>
      <p:ext uri="{BB962C8B-B14F-4D97-AF65-F5344CB8AC3E}">
        <p14:creationId xmlns:p14="http://schemas.microsoft.com/office/powerpoint/2010/main" val="1511302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F0FE16F-4062-4464-A2D5-BF0C80A82DF2}"/>
              </a:ext>
            </a:extLst>
          </p:cNvPr>
          <p:cNvSpPr>
            <a:spLocks noGrp="1"/>
          </p:cNvSpPr>
          <p:nvPr>
            <p:ph idx="1"/>
          </p:nvPr>
        </p:nvSpPr>
        <p:spPr>
          <a:xfrm>
            <a:off x="109979" y="1551801"/>
            <a:ext cx="11972042" cy="3284150"/>
          </a:xfrm>
          <a:solidFill>
            <a:schemeClr val="accent4">
              <a:lumMod val="20000"/>
              <a:lumOff val="80000"/>
            </a:schemeClr>
          </a:solidFill>
        </p:spPr>
        <p:txBody>
          <a:bodyPr>
            <a:normAutofit/>
          </a:bodyPr>
          <a:lstStyle/>
          <a:p>
            <a:pPr marL="0" indent="0">
              <a:lnSpc>
                <a:spcPct val="120000"/>
              </a:lnSpc>
              <a:buNone/>
            </a:pPr>
            <a:r>
              <a:rPr lang="en-US" altLang="ja-JP" sz="2200" b="1" dirty="0"/>
              <a:t>12</a:t>
            </a:r>
            <a:r>
              <a:rPr lang="ja-JP" altLang="en-US" sz="2200" b="1" dirty="0"/>
              <a:t>月７日（土）午前</a:t>
            </a:r>
            <a:endParaRPr lang="en-US" altLang="ja-JP" sz="2200" b="1" dirty="0"/>
          </a:p>
          <a:p>
            <a:pPr>
              <a:lnSpc>
                <a:spcPct val="120000"/>
              </a:lnSpc>
            </a:pPr>
            <a:r>
              <a:rPr lang="ja-JP" altLang="en-US" sz="2200" b="1" dirty="0"/>
              <a:t>協力医療機関の診察により、</a:t>
            </a:r>
            <a:r>
              <a:rPr lang="en-US" altLang="ja-JP" sz="2200" b="1" dirty="0"/>
              <a:t>A</a:t>
            </a:r>
            <a:r>
              <a:rPr lang="ja-JP" altLang="en-US" sz="2200" b="1" dirty="0"/>
              <a:t>さん、</a:t>
            </a:r>
            <a:r>
              <a:rPr lang="en-US" altLang="ja-JP" sz="2200" b="1" dirty="0"/>
              <a:t>B</a:t>
            </a:r>
            <a:r>
              <a:rPr lang="ja-JP" altLang="en-US" sz="2200" b="1" dirty="0"/>
              <a:t>さん、</a:t>
            </a:r>
            <a:r>
              <a:rPr lang="en-US" altLang="ja-JP" sz="2200" b="1" dirty="0"/>
              <a:t>C</a:t>
            </a:r>
            <a:r>
              <a:rPr lang="ja-JP" altLang="en-US" sz="2200" b="1" dirty="0"/>
              <a:t>さんは「インフルエンザ</a:t>
            </a:r>
            <a:r>
              <a:rPr lang="en-US" altLang="ja-JP" sz="2200" b="1" dirty="0"/>
              <a:t>A</a:t>
            </a:r>
            <a:r>
              <a:rPr lang="ja-JP" altLang="en-US" sz="2200" b="1" dirty="0"/>
              <a:t>」と診断されました。</a:t>
            </a:r>
            <a:endParaRPr lang="en-US" altLang="ja-JP" sz="2200" b="1" dirty="0"/>
          </a:p>
          <a:p>
            <a:pPr>
              <a:lnSpc>
                <a:spcPct val="120000"/>
              </a:lnSpc>
            </a:pPr>
            <a:r>
              <a:rPr lang="ja-JP" altLang="en-US" sz="2200" b="1" dirty="0"/>
              <a:t>診断された３名以外にも、朝の検温で、食堂を利用する</a:t>
            </a:r>
            <a:r>
              <a:rPr lang="en-US" altLang="ja-JP" sz="2200" b="1" dirty="0"/>
              <a:t>D</a:t>
            </a:r>
            <a:r>
              <a:rPr lang="ja-JP" altLang="en-US" sz="2200" b="1" dirty="0"/>
              <a:t>さんの発熱が確認されました。</a:t>
            </a:r>
            <a:endParaRPr lang="en-US" altLang="ja-JP" sz="2200" b="1" dirty="0"/>
          </a:p>
          <a:p>
            <a:pPr>
              <a:lnSpc>
                <a:spcPct val="120000"/>
              </a:lnSpc>
            </a:pPr>
            <a:r>
              <a:rPr lang="ja-JP" altLang="en-US" sz="2200" b="1" dirty="0"/>
              <a:t>介護職員３名が発熱により休むと連絡がありました。</a:t>
            </a:r>
            <a:endParaRPr lang="en-US" altLang="ja-JP" sz="2200" b="1" dirty="0"/>
          </a:p>
          <a:p>
            <a:pPr>
              <a:lnSpc>
                <a:spcPct val="120000"/>
              </a:lnSpc>
            </a:pPr>
            <a:r>
              <a:rPr lang="ja-JP" altLang="en-US" sz="2200" b="1" dirty="0"/>
              <a:t>体調不良者は、合計で７名　［入所者４名（確定例３名、有症者１名）、職員３名（有症者３名）］となりました。</a:t>
            </a:r>
            <a:endParaRPr lang="en-US" altLang="ja-JP" sz="2200" b="1" dirty="0"/>
          </a:p>
        </p:txBody>
      </p:sp>
      <p:sp>
        <p:nvSpPr>
          <p:cNvPr id="5" name="タイトル 1">
            <a:extLst>
              <a:ext uri="{FF2B5EF4-FFF2-40B4-BE49-F238E27FC236}">
                <a16:creationId xmlns:a16="http://schemas.microsoft.com/office/drawing/2014/main" id="{BE004CFF-1223-4743-9098-FDE0F3ACA9DB}"/>
              </a:ext>
            </a:extLst>
          </p:cNvPr>
          <p:cNvSpPr txBox="1">
            <a:spLocks/>
          </p:cNvSpPr>
          <p:nvPr/>
        </p:nvSpPr>
        <p:spPr>
          <a:xfrm>
            <a:off x="0" y="0"/>
            <a:ext cx="12192000" cy="720000"/>
          </a:xfrm>
          <a:prstGeom prst="rect">
            <a:avLst/>
          </a:prstGeom>
          <a:solidFill>
            <a:schemeClr val="accent1">
              <a:lumMod val="50000"/>
            </a:schemeClr>
          </a:solidFill>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solidFill>
                  <a:schemeClr val="bg1"/>
                </a:solidFill>
              </a:rPr>
              <a:t>訓練シナリオ　　＜シーン２＞</a:t>
            </a:r>
          </a:p>
        </p:txBody>
      </p:sp>
    </p:spTree>
    <p:extLst>
      <p:ext uri="{BB962C8B-B14F-4D97-AF65-F5344CB8AC3E}">
        <p14:creationId xmlns:p14="http://schemas.microsoft.com/office/powerpoint/2010/main" val="3556464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35E68277-622C-457B-B7BC-CF5ACCB695E8}"/>
              </a:ext>
            </a:extLst>
          </p:cNvPr>
          <p:cNvSpPr txBox="1"/>
          <p:nvPr/>
        </p:nvSpPr>
        <p:spPr>
          <a:xfrm>
            <a:off x="495349" y="2988071"/>
            <a:ext cx="984659" cy="584775"/>
          </a:xfrm>
          <a:prstGeom prst="rect">
            <a:avLst/>
          </a:prstGeom>
          <a:noFill/>
        </p:spPr>
        <p:txBody>
          <a:bodyPr wrap="square">
            <a:spAutoFit/>
          </a:bodyPr>
          <a:lstStyle/>
          <a:p>
            <a:pPr>
              <a:spcBef>
                <a:spcPts val="1200"/>
              </a:spcBef>
            </a:pPr>
            <a:r>
              <a:rPr lang="en-US" altLang="ja-JP" sz="3200" b="1" dirty="0"/>
              <a:t>Q</a:t>
            </a:r>
            <a:r>
              <a:rPr lang="ja-JP" altLang="en-US" sz="3200" b="1" dirty="0"/>
              <a:t>３</a:t>
            </a:r>
            <a:endParaRPr lang="en-US" altLang="ja-JP" sz="3200" b="1" dirty="0"/>
          </a:p>
        </p:txBody>
      </p:sp>
      <p:sp>
        <p:nvSpPr>
          <p:cNvPr id="11" name="テキスト ボックス 10">
            <a:extLst>
              <a:ext uri="{FF2B5EF4-FFF2-40B4-BE49-F238E27FC236}">
                <a16:creationId xmlns:a16="http://schemas.microsoft.com/office/drawing/2014/main" id="{92673B97-8FD4-4BD4-A9E8-809D51DC3C36}"/>
              </a:ext>
            </a:extLst>
          </p:cNvPr>
          <p:cNvSpPr txBox="1"/>
          <p:nvPr/>
        </p:nvSpPr>
        <p:spPr>
          <a:xfrm>
            <a:off x="50427" y="5453975"/>
            <a:ext cx="12091146" cy="461665"/>
          </a:xfrm>
          <a:prstGeom prst="rect">
            <a:avLst/>
          </a:prstGeom>
          <a:noFill/>
        </p:spPr>
        <p:txBody>
          <a:bodyPr wrap="square">
            <a:spAutoFit/>
          </a:bodyPr>
          <a:lstStyle/>
          <a:p>
            <a:r>
              <a:rPr lang="ja-JP" altLang="en-US" sz="2400" dirty="0"/>
              <a:t>特に、医療連携について、予め決めておく・確認しておくことはどのようなことでしょうか？</a:t>
            </a:r>
          </a:p>
        </p:txBody>
      </p:sp>
      <p:sp>
        <p:nvSpPr>
          <p:cNvPr id="6" name="タイトル 1">
            <a:extLst>
              <a:ext uri="{FF2B5EF4-FFF2-40B4-BE49-F238E27FC236}">
                <a16:creationId xmlns:a16="http://schemas.microsoft.com/office/drawing/2014/main" id="{51AD0F72-4C15-4DC5-A0D1-ED5768C8CF23}"/>
              </a:ext>
            </a:extLst>
          </p:cNvPr>
          <p:cNvSpPr txBox="1">
            <a:spLocks/>
          </p:cNvSpPr>
          <p:nvPr/>
        </p:nvSpPr>
        <p:spPr>
          <a:xfrm>
            <a:off x="0" y="0"/>
            <a:ext cx="12192000" cy="720000"/>
          </a:xfrm>
          <a:prstGeom prst="rect">
            <a:avLst/>
          </a:prstGeom>
          <a:solidFill>
            <a:schemeClr val="accent1">
              <a:lumMod val="50000"/>
            </a:schemeClr>
          </a:solidFill>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solidFill>
                  <a:schemeClr val="bg1"/>
                </a:solidFill>
              </a:rPr>
              <a:t>訓練シナリオ　　＜シーン２＞　演習</a:t>
            </a:r>
          </a:p>
        </p:txBody>
      </p:sp>
      <p:sp>
        <p:nvSpPr>
          <p:cNvPr id="9" name="タイトル 1">
            <a:extLst>
              <a:ext uri="{FF2B5EF4-FFF2-40B4-BE49-F238E27FC236}">
                <a16:creationId xmlns:a16="http://schemas.microsoft.com/office/drawing/2014/main" id="{A8B0E352-93F8-4D46-ACEC-03E41D862EFB}"/>
              </a:ext>
            </a:extLst>
          </p:cNvPr>
          <p:cNvSpPr txBox="1">
            <a:spLocks/>
          </p:cNvSpPr>
          <p:nvPr/>
        </p:nvSpPr>
        <p:spPr>
          <a:xfrm>
            <a:off x="10143244" y="717333"/>
            <a:ext cx="2048759" cy="686081"/>
          </a:xfrm>
          <a:prstGeom prst="rect">
            <a:avLst/>
          </a:prstGeom>
        </p:spPr>
        <p:txBody>
          <a:bodyP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t>（１０分）　</a:t>
            </a:r>
          </a:p>
        </p:txBody>
      </p:sp>
      <p:sp>
        <p:nvSpPr>
          <p:cNvPr id="7" name="テキスト ボックス 6">
            <a:extLst>
              <a:ext uri="{FF2B5EF4-FFF2-40B4-BE49-F238E27FC236}">
                <a16:creationId xmlns:a16="http://schemas.microsoft.com/office/drawing/2014/main" id="{976EDAF9-C42A-4940-BC9E-A5FA273552C6}"/>
              </a:ext>
            </a:extLst>
          </p:cNvPr>
          <p:cNvSpPr txBox="1"/>
          <p:nvPr/>
        </p:nvSpPr>
        <p:spPr>
          <a:xfrm>
            <a:off x="2523056" y="942360"/>
            <a:ext cx="7145888" cy="1384995"/>
          </a:xfrm>
          <a:prstGeom prst="rect">
            <a:avLst/>
          </a:prstGeom>
          <a:noFill/>
          <a:ln>
            <a:solidFill>
              <a:schemeClr val="tx1">
                <a:lumMod val="50000"/>
                <a:lumOff val="50000"/>
              </a:schemeClr>
            </a:solidFill>
          </a:ln>
        </p:spPr>
        <p:txBody>
          <a:bodyPr wrap="square">
            <a:spAutoFit/>
          </a:bodyPr>
          <a:lstStyle/>
          <a:p>
            <a:r>
              <a:rPr lang="ja-JP" altLang="en-US" sz="2800" dirty="0"/>
              <a:t>あなたは、入所系介護施設</a:t>
            </a:r>
            <a:r>
              <a:rPr lang="en-US" altLang="ja-JP" sz="2800" dirty="0"/>
              <a:t>X</a:t>
            </a:r>
            <a:r>
              <a:rPr lang="ja-JP" altLang="en-US" sz="2800" dirty="0"/>
              <a:t>の</a:t>
            </a:r>
            <a:endParaRPr lang="en-US" altLang="ja-JP" sz="2800" dirty="0"/>
          </a:p>
          <a:p>
            <a:r>
              <a:rPr lang="ja-JP" altLang="en-US" sz="2800" dirty="0"/>
              <a:t>　　介護施設参加者は、施設長</a:t>
            </a:r>
            <a:r>
              <a:rPr lang="en-US" altLang="ja-JP" sz="2800" dirty="0"/>
              <a:t>(</a:t>
            </a:r>
            <a:r>
              <a:rPr lang="ja-JP" altLang="en-US" sz="2800" dirty="0"/>
              <a:t>管理者</a:t>
            </a:r>
            <a:r>
              <a:rPr lang="en-US" altLang="ja-JP" sz="2800" dirty="0"/>
              <a:t>)</a:t>
            </a:r>
            <a:r>
              <a:rPr lang="ja-JP" altLang="en-US" sz="2800" dirty="0"/>
              <a:t>です。</a:t>
            </a:r>
            <a:endParaRPr lang="en-US" altLang="ja-JP" sz="2800" dirty="0"/>
          </a:p>
          <a:p>
            <a:r>
              <a:rPr lang="ja-JP" altLang="en-US" sz="2800" dirty="0"/>
              <a:t>　　医療機関参加者は、協力医療機関長です。</a:t>
            </a:r>
          </a:p>
        </p:txBody>
      </p:sp>
      <p:sp>
        <p:nvSpPr>
          <p:cNvPr id="12" name="テキスト ボックス 11">
            <a:extLst>
              <a:ext uri="{FF2B5EF4-FFF2-40B4-BE49-F238E27FC236}">
                <a16:creationId xmlns:a16="http://schemas.microsoft.com/office/drawing/2014/main" id="{99AA241F-9FFA-4DEF-AD5D-4F6F18AA434B}"/>
              </a:ext>
            </a:extLst>
          </p:cNvPr>
          <p:cNvSpPr txBox="1"/>
          <p:nvPr/>
        </p:nvSpPr>
        <p:spPr>
          <a:xfrm>
            <a:off x="1480008" y="2988071"/>
            <a:ext cx="10350631" cy="1877437"/>
          </a:xfrm>
          <a:prstGeom prst="rect">
            <a:avLst/>
          </a:prstGeom>
          <a:noFill/>
        </p:spPr>
        <p:txBody>
          <a:bodyPr wrap="square">
            <a:spAutoFit/>
          </a:bodyPr>
          <a:lstStyle/>
          <a:p>
            <a:pPr>
              <a:spcBef>
                <a:spcPts val="1200"/>
              </a:spcBef>
            </a:pPr>
            <a:r>
              <a:rPr lang="ja-JP" altLang="en-US" sz="3200" b="1" dirty="0"/>
              <a:t>今後、新たな患者の発生が懸念されます。</a:t>
            </a:r>
            <a:endParaRPr lang="en-US" altLang="ja-JP" sz="3200" b="1" dirty="0"/>
          </a:p>
          <a:p>
            <a:pPr>
              <a:spcBef>
                <a:spcPts val="1200"/>
              </a:spcBef>
            </a:pPr>
            <a:r>
              <a:rPr lang="ja-JP" altLang="en-US" sz="3200" b="1" dirty="0"/>
              <a:t>どのような対応を行いますか？</a:t>
            </a:r>
            <a:endParaRPr lang="en-US" altLang="ja-JP" sz="3200" b="1" dirty="0"/>
          </a:p>
          <a:p>
            <a:pPr>
              <a:spcBef>
                <a:spcPts val="1200"/>
              </a:spcBef>
            </a:pPr>
            <a:r>
              <a:rPr lang="ja-JP" altLang="en-US" sz="3200" b="1" dirty="0"/>
              <a:t>土日に入りますが、今のうちにできることは何ですか？</a:t>
            </a:r>
            <a:endParaRPr lang="en-US" altLang="ja-JP" sz="3200" b="1" dirty="0"/>
          </a:p>
        </p:txBody>
      </p:sp>
    </p:spTree>
    <p:extLst>
      <p:ext uri="{BB962C8B-B14F-4D97-AF65-F5344CB8AC3E}">
        <p14:creationId xmlns:p14="http://schemas.microsoft.com/office/powerpoint/2010/main" val="1881891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46C3B0B9-2922-4C98-83A4-06FF57A7C5E0}"/>
              </a:ext>
            </a:extLst>
          </p:cNvPr>
          <p:cNvSpPr txBox="1"/>
          <p:nvPr/>
        </p:nvSpPr>
        <p:spPr>
          <a:xfrm>
            <a:off x="68465" y="821052"/>
            <a:ext cx="4530407" cy="461665"/>
          </a:xfrm>
          <a:prstGeom prst="rect">
            <a:avLst/>
          </a:prstGeom>
          <a:noFill/>
        </p:spPr>
        <p:txBody>
          <a:bodyPr wrap="none" rtlCol="0">
            <a:spAutoFit/>
          </a:bodyPr>
          <a:lstStyle/>
          <a:p>
            <a:r>
              <a:rPr kumimoji="1" lang="ja-JP" altLang="en-US" sz="2400" b="1" dirty="0"/>
              <a:t>１．医療機関との連絡体制の確立</a:t>
            </a:r>
          </a:p>
        </p:txBody>
      </p:sp>
      <p:sp>
        <p:nvSpPr>
          <p:cNvPr id="9" name="テキスト ボックス 8">
            <a:extLst>
              <a:ext uri="{FF2B5EF4-FFF2-40B4-BE49-F238E27FC236}">
                <a16:creationId xmlns:a16="http://schemas.microsoft.com/office/drawing/2014/main" id="{DAEF5060-B4D4-42DA-A47E-20EEA7D65D48}"/>
              </a:ext>
            </a:extLst>
          </p:cNvPr>
          <p:cNvSpPr txBox="1"/>
          <p:nvPr/>
        </p:nvSpPr>
        <p:spPr>
          <a:xfrm>
            <a:off x="68465" y="3331484"/>
            <a:ext cx="4564070" cy="461665"/>
          </a:xfrm>
          <a:prstGeom prst="rect">
            <a:avLst/>
          </a:prstGeom>
          <a:noFill/>
        </p:spPr>
        <p:txBody>
          <a:bodyPr wrap="none" rtlCol="0">
            <a:spAutoFit/>
          </a:bodyPr>
          <a:lstStyle/>
          <a:p>
            <a:r>
              <a:rPr kumimoji="1" lang="ja-JP" altLang="en-US" sz="2400" b="1" dirty="0"/>
              <a:t>２．医療情報の共有と適切な伝達</a:t>
            </a:r>
          </a:p>
        </p:txBody>
      </p:sp>
      <p:sp>
        <p:nvSpPr>
          <p:cNvPr id="10" name="テキスト ボックス 9">
            <a:extLst>
              <a:ext uri="{FF2B5EF4-FFF2-40B4-BE49-F238E27FC236}">
                <a16:creationId xmlns:a16="http://schemas.microsoft.com/office/drawing/2014/main" id="{544C297B-DA50-4249-A83E-61AFF67135BB}"/>
              </a:ext>
            </a:extLst>
          </p:cNvPr>
          <p:cNvSpPr txBox="1"/>
          <p:nvPr/>
        </p:nvSpPr>
        <p:spPr>
          <a:xfrm>
            <a:off x="431535" y="1360065"/>
            <a:ext cx="11417958" cy="829458"/>
          </a:xfrm>
          <a:prstGeom prst="rect">
            <a:avLst/>
          </a:prstGeom>
          <a:noFill/>
        </p:spPr>
        <p:txBody>
          <a:bodyPr wrap="square" rtlCol="0">
            <a:spAutoFit/>
          </a:bodyPr>
          <a:lstStyle/>
          <a:p>
            <a:pPr marL="342900" indent="-342900">
              <a:lnSpc>
                <a:spcPct val="130000"/>
              </a:lnSpc>
              <a:buFont typeface="Wingdings" panose="05000000000000000000" pitchFamily="2" charset="2"/>
              <a:buChar char="ü"/>
            </a:pPr>
            <a:r>
              <a:rPr kumimoji="1" lang="ja-JP" altLang="en-US" sz="2000" dirty="0"/>
              <a:t>高齢者施設と医療機関の連携は、緊急時や高齢者の健康状態が急変した場合に重要です。</a:t>
            </a:r>
            <a:endParaRPr kumimoji="1" lang="en-US" altLang="ja-JP" sz="2000" dirty="0"/>
          </a:p>
          <a:p>
            <a:pPr marL="342900" indent="-342900">
              <a:lnSpc>
                <a:spcPct val="130000"/>
              </a:lnSpc>
              <a:buFont typeface="Wingdings" panose="05000000000000000000" pitchFamily="2" charset="2"/>
              <a:buChar char="ü"/>
            </a:pPr>
            <a:r>
              <a:rPr lang="ja-JP" altLang="en-US" sz="2000" dirty="0"/>
              <a:t>職員は、医療機関との連絡方法、緊急時の対応プロトコルを知っておく必要があります。</a:t>
            </a:r>
            <a:endParaRPr kumimoji="1" lang="ja-JP" altLang="en-US" sz="2000" dirty="0"/>
          </a:p>
        </p:txBody>
      </p:sp>
      <p:sp>
        <p:nvSpPr>
          <p:cNvPr id="11" name="テキスト ボックス 10">
            <a:extLst>
              <a:ext uri="{FF2B5EF4-FFF2-40B4-BE49-F238E27FC236}">
                <a16:creationId xmlns:a16="http://schemas.microsoft.com/office/drawing/2014/main" id="{97F37877-DEFB-4F11-8A7B-4A6503D0EB8E}"/>
              </a:ext>
            </a:extLst>
          </p:cNvPr>
          <p:cNvSpPr txBox="1"/>
          <p:nvPr/>
        </p:nvSpPr>
        <p:spPr>
          <a:xfrm>
            <a:off x="431535" y="3770788"/>
            <a:ext cx="11311110" cy="829458"/>
          </a:xfrm>
          <a:prstGeom prst="rect">
            <a:avLst/>
          </a:prstGeom>
          <a:noFill/>
        </p:spPr>
        <p:txBody>
          <a:bodyPr wrap="none" rtlCol="0">
            <a:spAutoFit/>
          </a:bodyPr>
          <a:lstStyle/>
          <a:p>
            <a:pPr marL="342900" indent="-342900">
              <a:lnSpc>
                <a:spcPct val="130000"/>
              </a:lnSpc>
              <a:buFont typeface="Wingdings" panose="05000000000000000000" pitchFamily="2" charset="2"/>
              <a:buChar char="ü"/>
            </a:pPr>
            <a:r>
              <a:rPr kumimoji="1" lang="ja-JP" altLang="en-US" sz="2000" dirty="0"/>
              <a:t>高齢者施設と医療機関は、患者の医療情報を適切に共有する必要があります。</a:t>
            </a:r>
            <a:endParaRPr kumimoji="1" lang="en-US" altLang="ja-JP" sz="2000" dirty="0"/>
          </a:p>
          <a:p>
            <a:pPr marL="342900" indent="-342900">
              <a:lnSpc>
                <a:spcPct val="130000"/>
              </a:lnSpc>
              <a:buFont typeface="Wingdings" panose="05000000000000000000" pitchFamily="2" charset="2"/>
              <a:buChar char="ü"/>
            </a:pPr>
            <a:r>
              <a:rPr lang="ja-JP" altLang="en-US" sz="2000" dirty="0"/>
              <a:t>職員は、患者の病歴や症状等について、正確な情報を伝えるスキルを身に着ける必要があります。</a:t>
            </a:r>
            <a:endParaRPr lang="en-US" altLang="ja-JP" sz="2000" dirty="0"/>
          </a:p>
        </p:txBody>
      </p:sp>
      <p:sp>
        <p:nvSpPr>
          <p:cNvPr id="7" name="タイトル 1">
            <a:extLst>
              <a:ext uri="{FF2B5EF4-FFF2-40B4-BE49-F238E27FC236}">
                <a16:creationId xmlns:a16="http://schemas.microsoft.com/office/drawing/2014/main" id="{E10E8E56-0912-46E0-BD12-DC653637D08B}"/>
              </a:ext>
            </a:extLst>
          </p:cNvPr>
          <p:cNvSpPr txBox="1">
            <a:spLocks/>
          </p:cNvSpPr>
          <p:nvPr/>
        </p:nvSpPr>
        <p:spPr>
          <a:xfrm>
            <a:off x="0" y="-11788"/>
            <a:ext cx="12192000" cy="720000"/>
          </a:xfrm>
          <a:prstGeom prst="rect">
            <a:avLst/>
          </a:prstGeom>
          <a:solidFill>
            <a:schemeClr val="accent1">
              <a:lumMod val="50000"/>
            </a:schemeClr>
          </a:solidFill>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solidFill>
                  <a:schemeClr val="bg1"/>
                </a:solidFill>
              </a:rPr>
              <a:t>訓練シナリオ　　＜シーン２＞　解説</a:t>
            </a:r>
          </a:p>
        </p:txBody>
      </p:sp>
      <p:sp>
        <p:nvSpPr>
          <p:cNvPr id="2" name="テキスト ボックス 1">
            <a:extLst>
              <a:ext uri="{FF2B5EF4-FFF2-40B4-BE49-F238E27FC236}">
                <a16:creationId xmlns:a16="http://schemas.microsoft.com/office/drawing/2014/main" id="{F0F05D65-BFDC-4D0D-75D0-B0D3AB8DE093}"/>
              </a:ext>
            </a:extLst>
          </p:cNvPr>
          <p:cNvSpPr txBox="1"/>
          <p:nvPr/>
        </p:nvSpPr>
        <p:spPr>
          <a:xfrm>
            <a:off x="431535" y="2384882"/>
            <a:ext cx="11679401" cy="755720"/>
          </a:xfrm>
          <a:prstGeom prst="rect">
            <a:avLst/>
          </a:prstGeom>
          <a:noFill/>
          <a:ln>
            <a:solidFill>
              <a:schemeClr val="bg1">
                <a:lumMod val="50000"/>
              </a:schemeClr>
            </a:solidFill>
          </a:ln>
        </p:spPr>
        <p:txBody>
          <a:bodyPr wrap="square" rtlCol="0">
            <a:spAutoFit/>
          </a:bodyPr>
          <a:lstStyle/>
          <a:p>
            <a:pPr marL="285750" indent="-285750">
              <a:lnSpc>
                <a:spcPct val="130000"/>
              </a:lnSpc>
              <a:buFont typeface="Arial" panose="020B0604020202020204" pitchFamily="34" charset="0"/>
              <a:buChar char="•"/>
            </a:pPr>
            <a:r>
              <a:rPr kumimoji="1" lang="ja-JP" altLang="en-US" dirty="0"/>
              <a:t>地域の医療機関に協力を依頼する際には、</a:t>
            </a:r>
            <a:r>
              <a:rPr kumimoji="1" lang="ja-JP" altLang="en-US" dirty="0">
                <a:solidFill>
                  <a:srgbClr val="C00000"/>
                </a:solidFill>
              </a:rPr>
              <a:t>施設長等が窓口</a:t>
            </a:r>
            <a:r>
              <a:rPr kumimoji="1" lang="ja-JP" altLang="en-US" dirty="0"/>
              <a:t>となって行うと協力関係が築きやすい場合もあります。</a:t>
            </a:r>
            <a:endParaRPr kumimoji="1" lang="en-US" altLang="ja-JP" dirty="0"/>
          </a:p>
          <a:p>
            <a:pPr marL="285750" indent="-285750">
              <a:lnSpc>
                <a:spcPct val="130000"/>
              </a:lnSpc>
              <a:buFont typeface="Arial" panose="020B0604020202020204" pitchFamily="34" charset="0"/>
              <a:buChar char="•"/>
            </a:pPr>
            <a:r>
              <a:rPr lang="ja-JP" altLang="en-US" dirty="0"/>
              <a:t>医師との連携は、</a:t>
            </a:r>
            <a:r>
              <a:rPr lang="ja-JP" altLang="en-US" dirty="0">
                <a:solidFill>
                  <a:srgbClr val="C00000"/>
                </a:solidFill>
              </a:rPr>
              <a:t>電話や対面</a:t>
            </a:r>
            <a:r>
              <a:rPr lang="ja-JP" altLang="en-US" dirty="0"/>
              <a:t>での相談</a:t>
            </a:r>
            <a:r>
              <a:rPr lang="ja-JP" altLang="en-US" dirty="0">
                <a:solidFill>
                  <a:srgbClr val="C00000"/>
                </a:solidFill>
              </a:rPr>
              <a:t>に加えて、メール</a:t>
            </a:r>
            <a:r>
              <a:rPr lang="ja-JP" altLang="en-US" dirty="0"/>
              <a:t>で発生状況等を情報共有することも有用です。</a:t>
            </a:r>
            <a:endParaRPr kumimoji="1" lang="ja-JP" altLang="en-US" dirty="0"/>
          </a:p>
        </p:txBody>
      </p:sp>
      <p:pic>
        <p:nvPicPr>
          <p:cNvPr id="4" name="図 3" descr="テキスト&#10;&#10;自動的に生成された説明">
            <a:extLst>
              <a:ext uri="{FF2B5EF4-FFF2-40B4-BE49-F238E27FC236}">
                <a16:creationId xmlns:a16="http://schemas.microsoft.com/office/drawing/2014/main" id="{DE11AAC5-F720-D4CE-57B7-AC3FF87ED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9985" y="5659959"/>
            <a:ext cx="1920951" cy="1142294"/>
          </a:xfrm>
          <a:prstGeom prst="rect">
            <a:avLst/>
          </a:prstGeom>
        </p:spPr>
      </p:pic>
      <p:sp>
        <p:nvSpPr>
          <p:cNvPr id="5" name="テキスト ボックス 4">
            <a:extLst>
              <a:ext uri="{FF2B5EF4-FFF2-40B4-BE49-F238E27FC236}">
                <a16:creationId xmlns:a16="http://schemas.microsoft.com/office/drawing/2014/main" id="{B6A3F560-F12B-3297-E346-8325FE80D6D5}"/>
              </a:ext>
            </a:extLst>
          </p:cNvPr>
          <p:cNvSpPr txBox="1"/>
          <p:nvPr/>
        </p:nvSpPr>
        <p:spPr>
          <a:xfrm>
            <a:off x="1025424" y="4817272"/>
            <a:ext cx="8599343" cy="1704441"/>
          </a:xfrm>
          <a:prstGeom prst="rect">
            <a:avLst/>
          </a:prstGeom>
          <a:solidFill>
            <a:schemeClr val="accent4">
              <a:lumMod val="20000"/>
              <a:lumOff val="80000"/>
            </a:schemeClr>
          </a:solidFill>
          <a:ln>
            <a:solidFill>
              <a:schemeClr val="bg1">
                <a:lumMod val="50000"/>
              </a:schemeClr>
            </a:solidFill>
          </a:ln>
        </p:spPr>
        <p:txBody>
          <a:bodyPr wrap="square" rtlCol="0">
            <a:spAutoFit/>
          </a:bodyPr>
          <a:lstStyle/>
          <a:p>
            <a:pPr>
              <a:lnSpc>
                <a:spcPct val="120000"/>
              </a:lnSpc>
            </a:pPr>
            <a:r>
              <a:rPr lang="ja-JP" altLang="en-US" dirty="0"/>
              <a:t>西彼保健所より、情報共有ツールとして参考様式１～３を提供します。</a:t>
            </a:r>
            <a:endParaRPr lang="en-US" altLang="ja-JP" dirty="0"/>
          </a:p>
          <a:p>
            <a:pPr marL="742950" lvl="1" indent="-285750">
              <a:lnSpc>
                <a:spcPct val="120000"/>
              </a:lnSpc>
              <a:buFont typeface="Arial" panose="020B0604020202020204" pitchFamily="34" charset="0"/>
              <a:buChar char="•"/>
            </a:pPr>
            <a:r>
              <a:rPr lang="ja-JP" altLang="en-US" dirty="0"/>
              <a:t>参考様式１：感染症発生（疑い）時の報告様式：医療機関への報告・診療等相談</a:t>
            </a:r>
            <a:endParaRPr lang="en-US" altLang="ja-JP" dirty="0"/>
          </a:p>
          <a:p>
            <a:pPr marL="742950" lvl="1" indent="-285750">
              <a:lnSpc>
                <a:spcPct val="120000"/>
              </a:lnSpc>
              <a:buFont typeface="Arial" panose="020B0604020202020204" pitchFamily="34" charset="0"/>
              <a:buChar char="•"/>
            </a:pPr>
            <a:r>
              <a:rPr lang="ja-JP" altLang="en-US" dirty="0"/>
              <a:t>参考様式２：救急時の傷病者情報の報告様式：救急時の対応</a:t>
            </a:r>
            <a:endParaRPr lang="en-US" altLang="ja-JP" dirty="0"/>
          </a:p>
          <a:p>
            <a:pPr marL="742950" lvl="1" indent="-285750">
              <a:lnSpc>
                <a:spcPct val="120000"/>
              </a:lnSpc>
              <a:buFont typeface="Arial" panose="020B0604020202020204" pitchFamily="34" charset="0"/>
              <a:buChar char="•"/>
            </a:pPr>
            <a:r>
              <a:rPr lang="ja-JP" altLang="en-US" dirty="0"/>
              <a:t>参考様式３：保健所への報告様式</a:t>
            </a:r>
            <a:endParaRPr lang="en-US" altLang="ja-JP" dirty="0"/>
          </a:p>
          <a:p>
            <a:pPr>
              <a:lnSpc>
                <a:spcPct val="120000"/>
              </a:lnSpc>
            </a:pPr>
            <a:r>
              <a:rPr lang="ja-JP" altLang="en-US" dirty="0"/>
              <a:t>施設と協力医療機関の必要性に応じて修正等して活用ください。</a:t>
            </a:r>
            <a:endParaRPr lang="en-US" altLang="ja-JP" dirty="0"/>
          </a:p>
        </p:txBody>
      </p:sp>
      <p:sp>
        <p:nvSpPr>
          <p:cNvPr id="3" name="テキスト ボックス 2">
            <a:extLst>
              <a:ext uri="{FF2B5EF4-FFF2-40B4-BE49-F238E27FC236}">
                <a16:creationId xmlns:a16="http://schemas.microsoft.com/office/drawing/2014/main" id="{5D15DBEF-1CCC-C0DC-4880-50999E074023}"/>
              </a:ext>
            </a:extLst>
          </p:cNvPr>
          <p:cNvSpPr txBox="1"/>
          <p:nvPr/>
        </p:nvSpPr>
        <p:spPr>
          <a:xfrm rot="20446353">
            <a:off x="-45016" y="2385886"/>
            <a:ext cx="545342" cy="276999"/>
          </a:xfrm>
          <a:prstGeom prst="rect">
            <a:avLst/>
          </a:prstGeom>
          <a:noFill/>
        </p:spPr>
        <p:txBody>
          <a:bodyPr wrap="none" rtlCol="0">
            <a:spAutoFit/>
          </a:bodyPr>
          <a:lstStyle/>
          <a:p>
            <a:r>
              <a:rPr kumimoji="1" lang="en-US" altLang="ja-JP" sz="1200" b="1" dirty="0">
                <a:effectLst>
                  <a:outerShdw blurRad="38100" dist="38100" dir="2700000" algn="tl">
                    <a:srgbClr val="000000">
                      <a:alpha val="43137"/>
                    </a:srgbClr>
                  </a:outerShdw>
                </a:effectLst>
              </a:rPr>
              <a:t>Tips</a:t>
            </a:r>
            <a:endParaRPr kumimoji="1" lang="ja-JP" altLang="en-US" sz="1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1694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48012AF-9ECB-4F84-AF35-DB36EA7B1A1C}"/>
              </a:ext>
            </a:extLst>
          </p:cNvPr>
          <p:cNvSpPr txBox="1"/>
          <p:nvPr/>
        </p:nvSpPr>
        <p:spPr>
          <a:xfrm>
            <a:off x="264921" y="1041025"/>
            <a:ext cx="5831078" cy="4585871"/>
          </a:xfrm>
          <a:prstGeom prst="rect">
            <a:avLst/>
          </a:prstGeom>
          <a:noFill/>
        </p:spPr>
        <p:txBody>
          <a:bodyPr wrap="square" rtlCol="0">
            <a:spAutoFit/>
          </a:bodyPr>
          <a:lstStyle/>
          <a:p>
            <a:r>
              <a:rPr kumimoji="1" lang="en-US" altLang="ja-JP" sz="2400" dirty="0"/>
              <a:t>BCP</a:t>
            </a:r>
            <a:r>
              <a:rPr kumimoji="1" lang="ja-JP" altLang="en-US" sz="2400" dirty="0"/>
              <a:t>作成ガイドライン「外部機関連絡リスト*」を効果的に運用しましょう。</a:t>
            </a:r>
            <a:endParaRPr kumimoji="1" lang="en-US" altLang="ja-JP" sz="2400" dirty="0"/>
          </a:p>
          <a:p>
            <a:endParaRPr lang="en-US" altLang="ja-JP" sz="2400" dirty="0"/>
          </a:p>
          <a:p>
            <a:r>
              <a:rPr lang="ja-JP" altLang="en-US" sz="2400" dirty="0"/>
              <a:t>特に以下について、予め協議し連絡フロー図を作成しておきましょう。</a:t>
            </a:r>
            <a:endParaRPr lang="en-US" altLang="ja-JP" sz="2400" dirty="0"/>
          </a:p>
          <a:p>
            <a:pPr marL="342900" indent="-342900">
              <a:buFont typeface="Arial" panose="020B0604020202020204" pitchFamily="34" charset="0"/>
              <a:buChar char="•"/>
            </a:pPr>
            <a:r>
              <a:rPr kumimoji="1" lang="ja-JP" altLang="en-US" sz="2400" dirty="0"/>
              <a:t>施設側の報告者</a:t>
            </a:r>
            <a:endParaRPr kumimoji="1" lang="en-US" altLang="ja-JP" sz="2400" dirty="0"/>
          </a:p>
          <a:p>
            <a:pPr marL="342900" indent="-342900">
              <a:buFont typeface="Arial" panose="020B0604020202020204" pitchFamily="34" charset="0"/>
              <a:buChar char="•"/>
            </a:pPr>
            <a:r>
              <a:rPr kumimoji="1" lang="ja-JP" altLang="en-US" sz="2400" dirty="0"/>
              <a:t>休日の報告手段</a:t>
            </a:r>
            <a:endParaRPr kumimoji="1" lang="en-US" altLang="ja-JP" sz="2400" dirty="0"/>
          </a:p>
          <a:p>
            <a:pPr marL="342900" indent="-342900">
              <a:buFont typeface="Arial" panose="020B0604020202020204" pitchFamily="34" charset="0"/>
              <a:buChar char="•"/>
            </a:pPr>
            <a:r>
              <a:rPr kumimoji="1" lang="ja-JP" altLang="en-US" sz="2400" dirty="0"/>
              <a:t>時間帯に応じた報告手段</a:t>
            </a:r>
            <a:endParaRPr kumimoji="1" lang="en-US" altLang="ja-JP" sz="2400" dirty="0"/>
          </a:p>
          <a:p>
            <a:pPr marL="342900" indent="-342900">
              <a:buFont typeface="Arial" panose="020B0604020202020204" pitchFamily="34" charset="0"/>
              <a:buChar char="•"/>
            </a:pPr>
            <a:r>
              <a:rPr lang="ja-JP" altLang="en-US" sz="2400" dirty="0"/>
              <a:t>緊急事態の判断</a:t>
            </a:r>
            <a:endParaRPr lang="en-US" altLang="ja-JP" sz="2400" dirty="0"/>
          </a:p>
          <a:p>
            <a:pPr marL="342900" indent="-342900">
              <a:buFont typeface="Arial" panose="020B0604020202020204" pitchFamily="34" charset="0"/>
              <a:buChar char="•"/>
            </a:pPr>
            <a:r>
              <a:rPr kumimoji="1" lang="ja-JP" altLang="en-US" sz="2400" dirty="0"/>
              <a:t>嘱託医の不在時の対応</a:t>
            </a:r>
            <a:endParaRPr kumimoji="1" lang="en-US" altLang="ja-JP" sz="2400" dirty="0"/>
          </a:p>
          <a:p>
            <a:pPr marL="342900" indent="-342900">
              <a:buFont typeface="Arial" panose="020B0604020202020204" pitchFamily="34" charset="0"/>
              <a:buChar char="•"/>
            </a:pPr>
            <a:endParaRPr kumimoji="1" lang="en-US" altLang="ja-JP" sz="2400" dirty="0"/>
          </a:p>
          <a:p>
            <a:r>
              <a:rPr kumimoji="1" lang="ja-JP" altLang="en-US" sz="1400" dirty="0"/>
              <a:t>＊ 厚生労働省 介護施設・事業所における業務継続ガイドライン</a:t>
            </a:r>
            <a:endParaRPr kumimoji="1" lang="en-US" altLang="ja-JP" sz="1400" dirty="0"/>
          </a:p>
          <a:p>
            <a:r>
              <a:rPr kumimoji="1" lang="ja-JP" altLang="en-US" sz="1400" dirty="0"/>
              <a:t>　　様式</a:t>
            </a:r>
            <a:r>
              <a:rPr kumimoji="1" lang="en-US" altLang="ja-JP" sz="1400" dirty="0"/>
              <a:t>2</a:t>
            </a:r>
            <a:r>
              <a:rPr kumimoji="1" lang="ja-JP" altLang="en-US" sz="1400" dirty="0"/>
              <a:t>：施設外・事業所外連絡リスト</a:t>
            </a:r>
            <a:endParaRPr kumimoji="1" lang="en-US" altLang="ja-JP" sz="2400" dirty="0"/>
          </a:p>
        </p:txBody>
      </p:sp>
      <p:sp>
        <p:nvSpPr>
          <p:cNvPr id="7" name="テキスト ボックス 6">
            <a:extLst>
              <a:ext uri="{FF2B5EF4-FFF2-40B4-BE49-F238E27FC236}">
                <a16:creationId xmlns:a16="http://schemas.microsoft.com/office/drawing/2014/main" id="{9A5015B8-A524-4AB9-BA63-9AFB2BC6A178}"/>
              </a:ext>
            </a:extLst>
          </p:cNvPr>
          <p:cNvSpPr txBox="1"/>
          <p:nvPr/>
        </p:nvSpPr>
        <p:spPr>
          <a:xfrm>
            <a:off x="6096000" y="1045102"/>
            <a:ext cx="5831078" cy="3170099"/>
          </a:xfrm>
          <a:prstGeom prst="rect">
            <a:avLst/>
          </a:prstGeom>
          <a:noFill/>
          <a:ln w="38100">
            <a:solidFill>
              <a:schemeClr val="bg1">
                <a:lumMod val="50000"/>
              </a:schemeClr>
            </a:solidFill>
          </a:ln>
        </p:spPr>
        <p:txBody>
          <a:bodyPr wrap="square" rtlCol="0">
            <a:spAutoFit/>
          </a:bodyPr>
          <a:lstStyle/>
          <a:p>
            <a:r>
              <a:rPr kumimoji="1" lang="ja-JP" altLang="en-US" sz="2000" b="1" dirty="0"/>
              <a:t>保健所への連絡</a:t>
            </a:r>
            <a:r>
              <a:rPr kumimoji="1" lang="ja-JP" altLang="en-US" dirty="0"/>
              <a:t>（感染症に関すること）</a:t>
            </a:r>
            <a:endParaRPr kumimoji="1" lang="en-US" altLang="ja-JP" dirty="0"/>
          </a:p>
          <a:p>
            <a:endParaRPr kumimoji="1" lang="en-US" altLang="ja-JP" dirty="0"/>
          </a:p>
          <a:p>
            <a:r>
              <a:rPr kumimoji="1" lang="en-US" altLang="ja-JP" dirty="0"/>
              <a:t>【</a:t>
            </a:r>
            <a:r>
              <a:rPr kumimoji="1" lang="ja-JP" altLang="en-US" dirty="0"/>
              <a:t>担当</a:t>
            </a:r>
            <a:r>
              <a:rPr kumimoji="1" lang="en-US" altLang="ja-JP" dirty="0"/>
              <a:t>】</a:t>
            </a:r>
            <a:r>
              <a:rPr kumimoji="1" lang="ja-JP" altLang="en-US" dirty="0"/>
              <a:t> 地域保健課 健康対策班　</a:t>
            </a:r>
            <a:endParaRPr kumimoji="1" lang="en-US" altLang="ja-JP" dirty="0"/>
          </a:p>
          <a:p>
            <a:r>
              <a:rPr lang="en-US" altLang="ja-JP" dirty="0"/>
              <a:t>【</a:t>
            </a:r>
            <a:r>
              <a:rPr lang="ja-JP" altLang="en-US" dirty="0"/>
              <a:t>電話</a:t>
            </a:r>
            <a:r>
              <a:rPr lang="en-US" altLang="ja-JP" dirty="0"/>
              <a:t>】</a:t>
            </a:r>
            <a:r>
              <a:rPr lang="ja-JP" altLang="en-US" dirty="0"/>
              <a:t> </a:t>
            </a:r>
            <a:r>
              <a:rPr lang="en-US" altLang="ja-JP" dirty="0"/>
              <a:t>095-856-5059</a:t>
            </a:r>
          </a:p>
          <a:p>
            <a:r>
              <a:rPr kumimoji="1" lang="en-US" altLang="ja-JP" dirty="0"/>
              <a:t>【FAX】</a:t>
            </a:r>
            <a:r>
              <a:rPr kumimoji="1" lang="ja-JP" altLang="en-US" dirty="0"/>
              <a:t> </a:t>
            </a:r>
            <a:r>
              <a:rPr kumimoji="1" lang="en-US" altLang="ja-JP" dirty="0"/>
              <a:t>095-857-6663</a:t>
            </a:r>
          </a:p>
          <a:p>
            <a:r>
              <a:rPr lang="en-US" altLang="ja-JP" dirty="0"/>
              <a:t>【E-mail】</a:t>
            </a:r>
            <a:r>
              <a:rPr lang="ja-JP" altLang="en-US" dirty="0"/>
              <a:t> </a:t>
            </a:r>
            <a:r>
              <a:rPr lang="en-US" altLang="ja-JP" dirty="0">
                <a:hlinkClick r:id="rId2"/>
              </a:rPr>
              <a:t>s28330@pref.nagasaki.lg.jp</a:t>
            </a:r>
            <a:endParaRPr lang="en-US" altLang="ja-JP" dirty="0"/>
          </a:p>
          <a:p>
            <a:r>
              <a:rPr kumimoji="1" lang="en-US" altLang="ja-JP" dirty="0"/>
              <a:t>【</a:t>
            </a:r>
            <a:r>
              <a:rPr lang="ja-JP" altLang="en-US" dirty="0"/>
              <a:t>開庁</a:t>
            </a:r>
            <a:r>
              <a:rPr lang="en-US" altLang="ja-JP" dirty="0"/>
              <a:t>】</a:t>
            </a:r>
            <a:r>
              <a:rPr lang="ja-JP" altLang="en-US" dirty="0"/>
              <a:t> 月～金 </a:t>
            </a:r>
            <a:r>
              <a:rPr lang="en-US" altLang="ja-JP" dirty="0"/>
              <a:t>9</a:t>
            </a:r>
            <a:r>
              <a:rPr lang="ja-JP" altLang="en-US" dirty="0"/>
              <a:t>：</a:t>
            </a:r>
            <a:r>
              <a:rPr lang="en-US" altLang="ja-JP" dirty="0"/>
              <a:t>00</a:t>
            </a:r>
            <a:r>
              <a:rPr lang="ja-JP" altLang="en-US" dirty="0"/>
              <a:t>～</a:t>
            </a:r>
            <a:r>
              <a:rPr lang="en-US" altLang="ja-JP" dirty="0"/>
              <a:t>17</a:t>
            </a:r>
            <a:r>
              <a:rPr lang="ja-JP" altLang="en-US" dirty="0"/>
              <a:t>：</a:t>
            </a:r>
            <a:r>
              <a:rPr lang="en-US" altLang="ja-JP" dirty="0"/>
              <a:t>45</a:t>
            </a:r>
            <a:endParaRPr kumimoji="1" lang="en-US" altLang="ja-JP" dirty="0"/>
          </a:p>
          <a:p>
            <a:r>
              <a:rPr kumimoji="1" lang="en-US" altLang="ja-JP" dirty="0"/>
              <a:t>【</a:t>
            </a:r>
            <a:r>
              <a:rPr kumimoji="1" lang="ja-JP" altLang="en-US" dirty="0"/>
              <a:t>土日祝日・夜間</a:t>
            </a:r>
            <a:r>
              <a:rPr kumimoji="1" lang="en-US" altLang="ja-JP" dirty="0"/>
              <a:t>】</a:t>
            </a:r>
            <a:r>
              <a:rPr kumimoji="1" lang="ja-JP" altLang="en-US" dirty="0"/>
              <a:t> 電話 </a:t>
            </a:r>
            <a:r>
              <a:rPr kumimoji="1" lang="en-US" altLang="ja-JP" dirty="0"/>
              <a:t>095-856-</a:t>
            </a:r>
            <a:r>
              <a:rPr kumimoji="1" lang="ja-JP" altLang="en-US" dirty="0"/>
              <a:t>０６９１ を呼び出して、アナウンスされる携帯番号に連絡する。</a:t>
            </a:r>
            <a:endParaRPr kumimoji="1" lang="en-US" altLang="ja-JP" dirty="0"/>
          </a:p>
          <a:p>
            <a:endParaRPr lang="en-US" altLang="ja-JP" dirty="0"/>
          </a:p>
          <a:p>
            <a:r>
              <a:rPr lang="ja-JP" altLang="en-US" dirty="0"/>
              <a:t>自施設のリストに記載をお願いします。</a:t>
            </a:r>
            <a:endParaRPr lang="en-US" altLang="ja-JP" dirty="0"/>
          </a:p>
        </p:txBody>
      </p:sp>
      <p:sp>
        <p:nvSpPr>
          <p:cNvPr id="9" name="タイトル 1">
            <a:extLst>
              <a:ext uri="{FF2B5EF4-FFF2-40B4-BE49-F238E27FC236}">
                <a16:creationId xmlns:a16="http://schemas.microsoft.com/office/drawing/2014/main" id="{5D230C46-DA5E-4B5C-A3A6-CABC0EA4B848}"/>
              </a:ext>
            </a:extLst>
          </p:cNvPr>
          <p:cNvSpPr txBox="1">
            <a:spLocks/>
          </p:cNvSpPr>
          <p:nvPr/>
        </p:nvSpPr>
        <p:spPr>
          <a:xfrm>
            <a:off x="0" y="0"/>
            <a:ext cx="12192000" cy="720000"/>
          </a:xfrm>
          <a:prstGeom prst="rect">
            <a:avLst/>
          </a:prstGeom>
          <a:solidFill>
            <a:schemeClr val="accent1">
              <a:lumMod val="50000"/>
            </a:schemeClr>
          </a:solidFill>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solidFill>
                  <a:schemeClr val="bg1"/>
                </a:solidFill>
              </a:rPr>
              <a:t>訓練シナリオ　　＜シーン２＞　解説</a:t>
            </a:r>
          </a:p>
        </p:txBody>
      </p:sp>
      <p:sp>
        <p:nvSpPr>
          <p:cNvPr id="3" name="テキスト ボックス 2">
            <a:extLst>
              <a:ext uri="{FF2B5EF4-FFF2-40B4-BE49-F238E27FC236}">
                <a16:creationId xmlns:a16="http://schemas.microsoft.com/office/drawing/2014/main" id="{B688D292-9991-5C77-1BC1-869E26FAE702}"/>
              </a:ext>
            </a:extLst>
          </p:cNvPr>
          <p:cNvSpPr txBox="1"/>
          <p:nvPr/>
        </p:nvSpPr>
        <p:spPr>
          <a:xfrm>
            <a:off x="6096000" y="4293468"/>
            <a:ext cx="5831078" cy="1815882"/>
          </a:xfrm>
          <a:prstGeom prst="rect">
            <a:avLst/>
          </a:prstGeom>
          <a:noFill/>
          <a:ln>
            <a:solidFill>
              <a:schemeClr val="bg1">
                <a:lumMod val="50000"/>
              </a:schemeClr>
            </a:solidFill>
          </a:ln>
        </p:spPr>
        <p:txBody>
          <a:bodyPr wrap="square">
            <a:spAutoFit/>
          </a:bodyPr>
          <a:lstStyle/>
          <a:p>
            <a:r>
              <a:rPr lang="en-US" altLang="ja-JP" sz="1400" dirty="0"/>
              <a:t>【</a:t>
            </a:r>
            <a:r>
              <a:rPr lang="ja-JP" altLang="en-US" sz="1400" dirty="0"/>
              <a:t>保健所への報告基準</a:t>
            </a:r>
            <a:r>
              <a:rPr lang="en-US" altLang="ja-JP" sz="1400" dirty="0"/>
              <a:t>】</a:t>
            </a:r>
          </a:p>
          <a:p>
            <a:pPr marL="342900" indent="-342900">
              <a:buFont typeface="+mj-lt"/>
              <a:buAutoNum type="arabicPeriod"/>
            </a:pPr>
            <a:r>
              <a:rPr lang="ja-JP" altLang="en-US" sz="1400" dirty="0"/>
              <a:t>同一の感染症若しくは食中毒による又はそれらによると疑われる死亡者又は重篤患者が</a:t>
            </a:r>
            <a:r>
              <a:rPr lang="en-US" altLang="ja-JP" sz="1400" dirty="0"/>
              <a:t>1</a:t>
            </a:r>
            <a:r>
              <a:rPr lang="ja-JP" altLang="en-US" sz="1400" dirty="0"/>
              <a:t>週間以内に</a:t>
            </a:r>
            <a:r>
              <a:rPr lang="en-US" altLang="ja-JP" sz="1400" dirty="0"/>
              <a:t>2</a:t>
            </a:r>
            <a:r>
              <a:rPr lang="ja-JP" altLang="en-US" sz="1400" dirty="0"/>
              <a:t>名以上発生した場合</a:t>
            </a:r>
          </a:p>
          <a:p>
            <a:pPr marL="342900" indent="-342900">
              <a:buFont typeface="+mj-lt"/>
              <a:buAutoNum type="arabicPeriod"/>
            </a:pPr>
            <a:r>
              <a:rPr lang="en-US" altLang="ja-JP" sz="1400" dirty="0"/>
              <a:t>2</a:t>
            </a:r>
            <a:r>
              <a:rPr lang="ja-JP" altLang="en-US" sz="1400" dirty="0"/>
              <a:t>．同一の感染症若しくは食中毒の患者又はそれらが疑われる者が</a:t>
            </a:r>
            <a:r>
              <a:rPr lang="en-US" altLang="ja-JP" sz="1400" dirty="0"/>
              <a:t>10</a:t>
            </a:r>
            <a:r>
              <a:rPr lang="ja-JP" altLang="en-US" sz="1400" dirty="0"/>
              <a:t>名以上又は全利用者の半数以上発生した場合</a:t>
            </a:r>
          </a:p>
          <a:p>
            <a:pPr marL="342900" indent="-342900">
              <a:buFont typeface="+mj-lt"/>
              <a:buAutoNum type="arabicPeriod"/>
            </a:pPr>
            <a:r>
              <a:rPr lang="en-US" altLang="ja-JP" sz="1400" dirty="0"/>
              <a:t>3</a:t>
            </a:r>
            <a:r>
              <a:rPr lang="ja-JP" altLang="en-US" sz="1400" dirty="0"/>
              <a:t>．</a:t>
            </a:r>
            <a:r>
              <a:rPr lang="en-US" altLang="ja-JP" sz="1400" dirty="0"/>
              <a:t>1</a:t>
            </a:r>
            <a:r>
              <a:rPr lang="ja-JP" altLang="en-US" sz="1400" dirty="0"/>
              <a:t>及び</a:t>
            </a:r>
            <a:r>
              <a:rPr lang="en-US" altLang="ja-JP" sz="1400" dirty="0"/>
              <a:t>2</a:t>
            </a:r>
            <a:r>
              <a:rPr lang="ja-JP" altLang="en-US" sz="1400" dirty="0"/>
              <a:t>に該当しない場合であっても、通常の発生動向を上回る感染症等の発生が疑われ、特に施設長が報告を必要と認めた場合</a:t>
            </a:r>
            <a:endParaRPr lang="en-US" altLang="ja-JP" sz="1400" dirty="0"/>
          </a:p>
          <a:p>
            <a:r>
              <a:rPr lang="en-US" altLang="ja-JP" sz="1400" dirty="0"/>
              <a:t>【</a:t>
            </a:r>
            <a:r>
              <a:rPr lang="ja-JP" altLang="en-US" sz="1400" dirty="0"/>
              <a:t>報告様式</a:t>
            </a:r>
            <a:r>
              <a:rPr lang="en-US" altLang="ja-JP" sz="1400" dirty="0"/>
              <a:t>】</a:t>
            </a:r>
            <a:r>
              <a:rPr lang="ja-JP" altLang="en-US" sz="1400" dirty="0"/>
              <a:t>社会福祉施設等における感染症等発生時に係る報告について</a:t>
            </a:r>
          </a:p>
        </p:txBody>
      </p:sp>
    </p:spTree>
    <p:extLst>
      <p:ext uri="{BB962C8B-B14F-4D97-AF65-F5344CB8AC3E}">
        <p14:creationId xmlns:p14="http://schemas.microsoft.com/office/powerpoint/2010/main" val="817185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2458DD7-5ABB-430B-9F49-76AD01329B2F}"/>
              </a:ext>
            </a:extLst>
          </p:cNvPr>
          <p:cNvSpPr>
            <a:spLocks noGrp="1"/>
          </p:cNvSpPr>
          <p:nvPr>
            <p:ph idx="1"/>
          </p:nvPr>
        </p:nvSpPr>
        <p:spPr>
          <a:xfrm>
            <a:off x="424206" y="955655"/>
            <a:ext cx="11594969" cy="3126151"/>
          </a:xfrm>
        </p:spPr>
        <p:txBody>
          <a:bodyPr>
            <a:noAutofit/>
          </a:bodyPr>
          <a:lstStyle/>
          <a:p>
            <a:pPr>
              <a:lnSpc>
                <a:spcPct val="150000"/>
              </a:lnSpc>
              <a:buFont typeface="Wingdings" panose="05000000000000000000" pitchFamily="2" charset="2"/>
              <a:buChar char="ü"/>
            </a:pPr>
            <a:r>
              <a:rPr kumimoji="1" lang="ja-JP" altLang="en-US" sz="2400" dirty="0"/>
              <a:t>平時から、実際に感染症が発生した場合を想定し、発生時の対応について、定期的（２回以上）に行うこと</a:t>
            </a:r>
            <a:endParaRPr kumimoji="1" lang="en-US" altLang="ja-JP" sz="2400" dirty="0"/>
          </a:p>
          <a:p>
            <a:pPr>
              <a:lnSpc>
                <a:spcPct val="150000"/>
              </a:lnSpc>
              <a:buFont typeface="Wingdings" panose="05000000000000000000" pitchFamily="2" charset="2"/>
              <a:buChar char="ü"/>
            </a:pPr>
            <a:r>
              <a:rPr kumimoji="1" lang="ja-JP" altLang="en-US" sz="2400" dirty="0"/>
              <a:t>感染</a:t>
            </a:r>
            <a:r>
              <a:rPr lang="ja-JP" altLang="en-US" sz="2400" dirty="0"/>
              <a:t>症や災害が発生した場合、迅速に行動できるよう、</a:t>
            </a:r>
            <a:r>
              <a:rPr lang="en-US" altLang="ja-JP" sz="2400" dirty="0"/>
              <a:t>BCP</a:t>
            </a:r>
            <a:r>
              <a:rPr lang="ja-JP" altLang="en-US" sz="2400" dirty="0"/>
              <a:t>に基づき、施設内の役割分担の確認、感染症発生時に実践するケアの演習等を実施すること</a:t>
            </a:r>
            <a:endParaRPr kumimoji="1" lang="ja-JP" altLang="en-US" sz="2400" dirty="0"/>
          </a:p>
        </p:txBody>
      </p:sp>
      <p:sp>
        <p:nvSpPr>
          <p:cNvPr id="9" name="タイトル 1">
            <a:extLst>
              <a:ext uri="{FF2B5EF4-FFF2-40B4-BE49-F238E27FC236}">
                <a16:creationId xmlns:a16="http://schemas.microsoft.com/office/drawing/2014/main" id="{CEAB8008-8A18-4659-88E5-0FE38735E259}"/>
              </a:ext>
            </a:extLst>
          </p:cNvPr>
          <p:cNvSpPr txBox="1">
            <a:spLocks/>
          </p:cNvSpPr>
          <p:nvPr/>
        </p:nvSpPr>
        <p:spPr>
          <a:xfrm>
            <a:off x="-1" y="0"/>
            <a:ext cx="12192000" cy="720000"/>
          </a:xfrm>
          <a:prstGeom prst="rect">
            <a:avLst/>
          </a:prstGeom>
          <a:solidFill>
            <a:schemeClr val="accent1">
              <a:lumMod val="50000"/>
            </a:schemeClr>
          </a:solidFill>
        </p:spPr>
        <p:txBody>
          <a:bodyPr anchor="ctr" anchorCtr="0"/>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solidFill>
                  <a:schemeClr val="bg1"/>
                </a:solidFill>
              </a:rPr>
              <a:t>介護保険施設等で令和６年度から</a:t>
            </a:r>
            <a:r>
              <a:rPr lang="en-US" altLang="ja-JP" sz="3600" dirty="0">
                <a:solidFill>
                  <a:schemeClr val="bg1"/>
                </a:solidFill>
              </a:rPr>
              <a:t>BCP</a:t>
            </a:r>
            <a:r>
              <a:rPr lang="ja-JP" altLang="en-US" sz="3600" dirty="0">
                <a:solidFill>
                  <a:schemeClr val="bg1"/>
                </a:solidFill>
              </a:rPr>
              <a:t>訓練の完全義務化</a:t>
            </a:r>
          </a:p>
        </p:txBody>
      </p:sp>
      <p:sp>
        <p:nvSpPr>
          <p:cNvPr id="5" name="テキスト ボックス 4">
            <a:extLst>
              <a:ext uri="{FF2B5EF4-FFF2-40B4-BE49-F238E27FC236}">
                <a16:creationId xmlns:a16="http://schemas.microsoft.com/office/drawing/2014/main" id="{8D16CE10-FDFC-47C1-B49C-2BF542849673}"/>
              </a:ext>
            </a:extLst>
          </p:cNvPr>
          <p:cNvSpPr txBox="1"/>
          <p:nvPr/>
        </p:nvSpPr>
        <p:spPr>
          <a:xfrm>
            <a:off x="1245907" y="3699549"/>
            <a:ext cx="9700183" cy="1039644"/>
          </a:xfrm>
          <a:prstGeom prst="rect">
            <a:avLst/>
          </a:prstGeom>
          <a:noFill/>
          <a:ln>
            <a:solidFill>
              <a:schemeClr val="bg1">
                <a:lumMod val="50000"/>
              </a:schemeClr>
            </a:solidFill>
          </a:ln>
        </p:spPr>
        <p:txBody>
          <a:bodyPr wrap="square" rtlCol="0">
            <a:spAutoFit/>
          </a:bodyPr>
          <a:lstStyle/>
          <a:p>
            <a:pPr>
              <a:lnSpc>
                <a:spcPct val="120000"/>
              </a:lnSpc>
            </a:pPr>
            <a:r>
              <a:rPr kumimoji="1" lang="ja-JP" altLang="en-US" dirty="0"/>
              <a:t>＜診療報酬改定：</a:t>
            </a:r>
            <a:r>
              <a:rPr kumimoji="1" lang="ja-JP" altLang="en-US" b="1" dirty="0"/>
              <a:t>感染対策向上加算</a:t>
            </a:r>
            <a:r>
              <a:rPr kumimoji="1" lang="ja-JP" altLang="en-US" dirty="0"/>
              <a:t>＞</a:t>
            </a:r>
            <a:endParaRPr kumimoji="1" lang="en-US" altLang="ja-JP" dirty="0"/>
          </a:p>
          <a:p>
            <a:pPr>
              <a:lnSpc>
                <a:spcPct val="120000"/>
              </a:lnSpc>
            </a:pPr>
            <a:r>
              <a:rPr kumimoji="1" lang="ja-JP" altLang="en-US" dirty="0"/>
              <a:t>施設からの求めがあった場合には、感染対策の助言を行うとともに、</a:t>
            </a:r>
            <a:r>
              <a:rPr kumimoji="1" lang="ja-JP" altLang="en-US" b="1" u="sng" dirty="0"/>
              <a:t>院内感染対策に関する研修を介護施設等と合同で実施することが望ましい。</a:t>
            </a:r>
          </a:p>
        </p:txBody>
      </p:sp>
      <p:sp>
        <p:nvSpPr>
          <p:cNvPr id="6" name="正方形/長方形 5">
            <a:extLst>
              <a:ext uri="{FF2B5EF4-FFF2-40B4-BE49-F238E27FC236}">
                <a16:creationId xmlns:a16="http://schemas.microsoft.com/office/drawing/2014/main" id="{69F88A6A-9221-F520-6C9E-18CC1571A5CA}"/>
              </a:ext>
            </a:extLst>
          </p:cNvPr>
          <p:cNvSpPr/>
          <p:nvPr/>
        </p:nvSpPr>
        <p:spPr>
          <a:xfrm>
            <a:off x="678729" y="1441403"/>
            <a:ext cx="1296000" cy="10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82FF6A35-E541-CF83-7285-1CB5103AA86B}"/>
              </a:ext>
            </a:extLst>
          </p:cNvPr>
          <p:cNvSpPr/>
          <p:nvPr/>
        </p:nvSpPr>
        <p:spPr>
          <a:xfrm>
            <a:off x="10495175" y="1441403"/>
            <a:ext cx="1476000" cy="10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6349D41-8D4E-A2EA-FC83-5D287A5CB6F7}"/>
              </a:ext>
            </a:extLst>
          </p:cNvPr>
          <p:cNvSpPr/>
          <p:nvPr/>
        </p:nvSpPr>
        <p:spPr>
          <a:xfrm>
            <a:off x="678729" y="1981151"/>
            <a:ext cx="1116000" cy="10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12934670-850A-39B6-0D29-5AD79C2D5BA2}"/>
              </a:ext>
            </a:extLst>
          </p:cNvPr>
          <p:cNvSpPr/>
          <p:nvPr/>
        </p:nvSpPr>
        <p:spPr>
          <a:xfrm>
            <a:off x="7951509" y="2659032"/>
            <a:ext cx="4019666" cy="10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F386A864-3199-EA43-9422-D4B0C6D30B9E}"/>
              </a:ext>
            </a:extLst>
          </p:cNvPr>
          <p:cNvSpPr/>
          <p:nvPr/>
        </p:nvSpPr>
        <p:spPr>
          <a:xfrm>
            <a:off x="678728" y="3215213"/>
            <a:ext cx="6570483" cy="10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52BBAC1C-6D36-72C4-1E2F-E982D986D75C}"/>
              </a:ext>
            </a:extLst>
          </p:cNvPr>
          <p:cNvSpPr txBox="1"/>
          <p:nvPr/>
        </p:nvSpPr>
        <p:spPr>
          <a:xfrm>
            <a:off x="1356559" y="5387257"/>
            <a:ext cx="9478877" cy="954107"/>
          </a:xfrm>
          <a:prstGeom prst="rect">
            <a:avLst/>
          </a:prstGeom>
          <a:noFill/>
        </p:spPr>
        <p:txBody>
          <a:bodyPr wrap="none" rtlCol="0">
            <a:spAutoFit/>
          </a:bodyPr>
          <a:lstStyle/>
          <a:p>
            <a:pPr algn="ctr"/>
            <a:r>
              <a:rPr kumimoji="1" lang="ja-JP" altLang="en-US" sz="2800" b="1" dirty="0"/>
              <a:t>感染対策に関する介護保険施設等との連携の推進について</a:t>
            </a:r>
            <a:endParaRPr kumimoji="1" lang="en-US" altLang="ja-JP" sz="2800" b="1" dirty="0"/>
          </a:p>
          <a:p>
            <a:pPr algn="ctr"/>
            <a:r>
              <a:rPr lang="ja-JP" altLang="en-US" sz="2800" b="1" dirty="0"/>
              <a:t>ご協力をお願いします。</a:t>
            </a:r>
            <a:endParaRPr kumimoji="1" lang="ja-JP" altLang="en-US" sz="2800" b="1" dirty="0"/>
          </a:p>
        </p:txBody>
      </p:sp>
    </p:spTree>
    <p:extLst>
      <p:ext uri="{BB962C8B-B14F-4D97-AF65-F5344CB8AC3E}">
        <p14:creationId xmlns:p14="http://schemas.microsoft.com/office/powerpoint/2010/main" val="3659991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CEAB8008-8A18-4659-88E5-0FE38735E259}"/>
              </a:ext>
            </a:extLst>
          </p:cNvPr>
          <p:cNvSpPr txBox="1">
            <a:spLocks/>
          </p:cNvSpPr>
          <p:nvPr/>
        </p:nvSpPr>
        <p:spPr>
          <a:xfrm>
            <a:off x="-1" y="0"/>
            <a:ext cx="12192000" cy="720000"/>
          </a:xfrm>
          <a:prstGeom prst="rect">
            <a:avLst/>
          </a:prstGeom>
          <a:solidFill>
            <a:schemeClr val="accent1">
              <a:lumMod val="50000"/>
            </a:schemeClr>
          </a:solidFill>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solidFill>
                  <a:schemeClr val="bg1"/>
                </a:solidFill>
              </a:rPr>
              <a:t>施設で実施する</a:t>
            </a:r>
            <a:r>
              <a:rPr lang="en-US" altLang="ja-JP" dirty="0">
                <a:solidFill>
                  <a:schemeClr val="bg1"/>
                </a:solidFill>
              </a:rPr>
              <a:t>BCP</a:t>
            </a:r>
            <a:r>
              <a:rPr lang="ja-JP" altLang="en-US" dirty="0">
                <a:solidFill>
                  <a:schemeClr val="bg1"/>
                </a:solidFill>
              </a:rPr>
              <a:t>訓練（感染症）</a:t>
            </a:r>
          </a:p>
        </p:txBody>
      </p:sp>
      <p:graphicFrame>
        <p:nvGraphicFramePr>
          <p:cNvPr id="8" name="表 7">
            <a:extLst>
              <a:ext uri="{FF2B5EF4-FFF2-40B4-BE49-F238E27FC236}">
                <a16:creationId xmlns:a16="http://schemas.microsoft.com/office/drawing/2014/main" id="{85219B61-E617-A515-7318-29748B64765B}"/>
              </a:ext>
            </a:extLst>
          </p:cNvPr>
          <p:cNvGraphicFramePr>
            <a:graphicFrameLocks noGrp="1"/>
          </p:cNvGraphicFramePr>
          <p:nvPr>
            <p:extLst>
              <p:ext uri="{D42A27DB-BD31-4B8C-83A1-F6EECF244321}">
                <p14:modId xmlns:p14="http://schemas.microsoft.com/office/powerpoint/2010/main" val="2065317643"/>
              </p:ext>
            </p:extLst>
          </p:nvPr>
        </p:nvGraphicFramePr>
        <p:xfrm>
          <a:off x="1448434" y="1282990"/>
          <a:ext cx="9295129" cy="3683386"/>
        </p:xfrm>
        <a:graphic>
          <a:graphicData uri="http://schemas.openxmlformats.org/drawingml/2006/table">
            <a:tbl>
              <a:tblPr firstRow="1" bandRow="1">
                <a:tableStyleId>{F5AB1C69-6EDB-4FF4-983F-18BD219EF322}</a:tableStyleId>
              </a:tblPr>
              <a:tblGrid>
                <a:gridCol w="2316480">
                  <a:extLst>
                    <a:ext uri="{9D8B030D-6E8A-4147-A177-3AD203B41FA5}">
                      <a16:colId xmlns:a16="http://schemas.microsoft.com/office/drawing/2014/main" val="2137590242"/>
                    </a:ext>
                  </a:extLst>
                </a:gridCol>
                <a:gridCol w="944880">
                  <a:extLst>
                    <a:ext uri="{9D8B030D-6E8A-4147-A177-3AD203B41FA5}">
                      <a16:colId xmlns:a16="http://schemas.microsoft.com/office/drawing/2014/main" val="2892371306"/>
                    </a:ext>
                  </a:extLst>
                </a:gridCol>
                <a:gridCol w="1976755">
                  <a:extLst>
                    <a:ext uri="{9D8B030D-6E8A-4147-A177-3AD203B41FA5}">
                      <a16:colId xmlns:a16="http://schemas.microsoft.com/office/drawing/2014/main" val="2758415473"/>
                    </a:ext>
                  </a:extLst>
                </a:gridCol>
                <a:gridCol w="1040130">
                  <a:extLst>
                    <a:ext uri="{9D8B030D-6E8A-4147-A177-3AD203B41FA5}">
                      <a16:colId xmlns:a16="http://schemas.microsoft.com/office/drawing/2014/main" val="2380980592"/>
                    </a:ext>
                  </a:extLst>
                </a:gridCol>
                <a:gridCol w="2121217">
                  <a:extLst>
                    <a:ext uri="{9D8B030D-6E8A-4147-A177-3AD203B41FA5}">
                      <a16:colId xmlns:a16="http://schemas.microsoft.com/office/drawing/2014/main" val="3406997714"/>
                    </a:ext>
                  </a:extLst>
                </a:gridCol>
                <a:gridCol w="895667">
                  <a:extLst>
                    <a:ext uri="{9D8B030D-6E8A-4147-A177-3AD203B41FA5}">
                      <a16:colId xmlns:a16="http://schemas.microsoft.com/office/drawing/2014/main" val="1301089651"/>
                    </a:ext>
                  </a:extLst>
                </a:gridCol>
              </a:tblGrid>
              <a:tr h="526198">
                <a:tc>
                  <a:txBody>
                    <a:bodyPr/>
                    <a:lstStyle/>
                    <a:p>
                      <a:endParaRPr kumimoji="1" lang="ja-JP" altLang="en-US"/>
                    </a:p>
                  </a:txBody>
                  <a:tcPr anchor="ctr"/>
                </a:tc>
                <a:tc>
                  <a:txBody>
                    <a:bodyPr/>
                    <a:lstStyle/>
                    <a:p>
                      <a:endParaRPr kumimoji="1" lang="ja-JP" altLang="en-US" dirty="0"/>
                    </a:p>
                  </a:txBody>
                  <a:tcPr anchor="ctr"/>
                </a:tc>
                <a:tc gridSpan="2">
                  <a:txBody>
                    <a:bodyPr/>
                    <a:lstStyle/>
                    <a:p>
                      <a:pPr algn="ctr"/>
                      <a:r>
                        <a:rPr kumimoji="1" lang="ja-JP" altLang="en-US" dirty="0"/>
                        <a:t>令和５年３月調査</a:t>
                      </a:r>
                    </a:p>
                  </a:txBody>
                  <a:tcPr anchor="ctr"/>
                </a:tc>
                <a:tc hMerge="1">
                  <a:txBody>
                    <a:bodyPr/>
                    <a:lstStyle/>
                    <a:p>
                      <a:pPr algn="ctr"/>
                      <a:endParaRPr kumimoji="1" lang="ja-JP" altLang="en-US" dirty="0"/>
                    </a:p>
                  </a:txBody>
                  <a:tcPr/>
                </a:tc>
                <a:tc gridSpan="2">
                  <a:txBody>
                    <a:bodyPr/>
                    <a:lstStyle/>
                    <a:p>
                      <a:pPr algn="ctr"/>
                      <a:r>
                        <a:rPr kumimoji="1" lang="ja-JP" altLang="en-US" dirty="0"/>
                        <a:t>令和</a:t>
                      </a:r>
                      <a:r>
                        <a:rPr kumimoji="1" lang="en-US" altLang="ja-JP" dirty="0"/>
                        <a:t>5</a:t>
                      </a:r>
                      <a:r>
                        <a:rPr kumimoji="1" lang="ja-JP" altLang="en-US" dirty="0"/>
                        <a:t>年９月調査</a:t>
                      </a:r>
                    </a:p>
                  </a:txBody>
                  <a:tcPr anchor="ctr"/>
                </a:tc>
                <a:tc hMerge="1">
                  <a:txBody>
                    <a:bodyPr/>
                    <a:lstStyle/>
                    <a:p>
                      <a:pPr algn="ctr"/>
                      <a:endParaRPr kumimoji="1" lang="ja-JP" altLang="en-US" dirty="0"/>
                    </a:p>
                  </a:txBody>
                  <a:tcPr/>
                </a:tc>
                <a:extLst>
                  <a:ext uri="{0D108BD9-81ED-4DB2-BD59-A6C34878D82A}">
                    <a16:rowId xmlns:a16="http://schemas.microsoft.com/office/drawing/2014/main" val="2285767030"/>
                  </a:ext>
                </a:extLst>
              </a:tr>
              <a:tr h="526198">
                <a:tc rowSpan="2">
                  <a:txBody>
                    <a:bodyPr/>
                    <a:lstStyle/>
                    <a:p>
                      <a:r>
                        <a:rPr kumimoji="1" lang="ja-JP" altLang="en-US" dirty="0"/>
                        <a:t>医療機関の確保</a:t>
                      </a:r>
                    </a:p>
                  </a:txBody>
                  <a:tcPr anchor="ctr"/>
                </a:tc>
                <a:tc>
                  <a:txBody>
                    <a:bodyPr/>
                    <a:lstStyle/>
                    <a:p>
                      <a:r>
                        <a:rPr kumimoji="1" lang="ja-JP" altLang="en-US" dirty="0"/>
                        <a:t>全国</a:t>
                      </a:r>
                    </a:p>
                  </a:txBody>
                  <a:tcPr anchor="ctr"/>
                </a:tc>
                <a:tc>
                  <a:txBody>
                    <a:bodyPr/>
                    <a:lstStyle/>
                    <a:p>
                      <a:pPr algn="ctr"/>
                      <a:r>
                        <a:rPr kumimoji="1" lang="en-US" altLang="ja-JP" dirty="0"/>
                        <a:t>93.0%</a:t>
                      </a:r>
                      <a:endParaRPr kumimoji="1" lang="ja-JP" altLang="en-US" dirty="0"/>
                    </a:p>
                  </a:txBody>
                  <a:tcPr anchor="ctr"/>
                </a:tc>
                <a:tc>
                  <a:txBody>
                    <a:bodyPr/>
                    <a:lstStyle/>
                    <a:p>
                      <a:pPr algn="ctr"/>
                      <a:endParaRPr kumimoji="1" lang="ja-JP" altLang="en-US" dirty="0"/>
                    </a:p>
                  </a:txBody>
                  <a:tcPr anchor="ctr"/>
                </a:tc>
                <a:tc>
                  <a:txBody>
                    <a:bodyPr/>
                    <a:lstStyle/>
                    <a:p>
                      <a:pPr algn="ctr"/>
                      <a:r>
                        <a:rPr kumimoji="1" lang="en-US" altLang="ja-JP" dirty="0"/>
                        <a:t>93.9%</a:t>
                      </a:r>
                      <a:endParaRPr kumimoji="1" lang="ja-JP" altLang="en-US" dirty="0"/>
                    </a:p>
                  </a:txBody>
                  <a:tcPr anchor="ctr"/>
                </a:tc>
                <a:tc>
                  <a:txBody>
                    <a:bodyPr/>
                    <a:lstStyle/>
                    <a:p>
                      <a:pPr algn="ctr"/>
                      <a:endParaRPr kumimoji="1" lang="ja-JP" altLang="en-US" dirty="0"/>
                    </a:p>
                  </a:txBody>
                  <a:tcPr anchor="ctr"/>
                </a:tc>
                <a:extLst>
                  <a:ext uri="{0D108BD9-81ED-4DB2-BD59-A6C34878D82A}">
                    <a16:rowId xmlns:a16="http://schemas.microsoft.com/office/drawing/2014/main" val="4032270087"/>
                  </a:ext>
                </a:extLst>
              </a:tr>
              <a:tr h="526198">
                <a:tc vMerge="1">
                  <a:txBody>
                    <a:bodyPr/>
                    <a:lstStyle/>
                    <a:p>
                      <a:endParaRPr kumimoji="1" lang="ja-JP" altLang="en-US" dirty="0"/>
                    </a:p>
                  </a:txBody>
                  <a:tcPr/>
                </a:tc>
                <a:tc>
                  <a:txBody>
                    <a:bodyPr/>
                    <a:lstStyle/>
                    <a:p>
                      <a:r>
                        <a:rPr kumimoji="1" lang="ja-JP" altLang="en-US" dirty="0"/>
                        <a:t>長崎県</a:t>
                      </a:r>
                    </a:p>
                  </a:txBody>
                  <a:tcPr anchor="ctr"/>
                </a:tc>
                <a:tc>
                  <a:txBody>
                    <a:bodyPr/>
                    <a:lstStyle/>
                    <a:p>
                      <a:pPr algn="ctr"/>
                      <a:r>
                        <a:rPr kumimoji="1" lang="en-US" altLang="ja-JP" dirty="0"/>
                        <a:t>91.5%</a:t>
                      </a:r>
                      <a:endParaRPr kumimoji="1" lang="ja-JP" altLang="en-US" dirty="0"/>
                    </a:p>
                  </a:txBody>
                  <a:tcPr anchor="ctr"/>
                </a:tc>
                <a:tc>
                  <a:txBody>
                    <a:bodyPr/>
                    <a:lstStyle/>
                    <a:p>
                      <a:pPr algn="ctr"/>
                      <a:r>
                        <a:rPr kumimoji="1" lang="en-US" altLang="ja-JP" dirty="0"/>
                        <a:t>-1.5</a:t>
                      </a:r>
                      <a:endParaRPr kumimoji="1" lang="ja-JP" altLang="en-US" dirty="0"/>
                    </a:p>
                  </a:txBody>
                  <a:tcPr anchor="ctr"/>
                </a:tc>
                <a:tc>
                  <a:txBody>
                    <a:bodyPr/>
                    <a:lstStyle/>
                    <a:p>
                      <a:pPr algn="ctr"/>
                      <a:r>
                        <a:rPr kumimoji="1" lang="en-US" altLang="ja-JP" dirty="0"/>
                        <a:t>92.3%</a:t>
                      </a:r>
                      <a:endParaRPr kumimoji="1" lang="ja-JP" altLang="en-US" dirty="0"/>
                    </a:p>
                  </a:txBody>
                  <a:tcPr anchor="ctr"/>
                </a:tc>
                <a:tc>
                  <a:txBody>
                    <a:bodyPr/>
                    <a:lstStyle/>
                    <a:p>
                      <a:pPr algn="ctr"/>
                      <a:r>
                        <a:rPr kumimoji="1" lang="en-US" altLang="ja-JP" dirty="0"/>
                        <a:t>-1.6</a:t>
                      </a:r>
                      <a:endParaRPr kumimoji="1" lang="ja-JP" altLang="en-US" dirty="0"/>
                    </a:p>
                  </a:txBody>
                  <a:tcPr anchor="ctr"/>
                </a:tc>
                <a:extLst>
                  <a:ext uri="{0D108BD9-81ED-4DB2-BD59-A6C34878D82A}">
                    <a16:rowId xmlns:a16="http://schemas.microsoft.com/office/drawing/2014/main" val="2971679584"/>
                  </a:ext>
                </a:extLst>
              </a:tr>
              <a:tr h="526198">
                <a:tc rowSpan="2">
                  <a:txBody>
                    <a:bodyPr/>
                    <a:lstStyle/>
                    <a:p>
                      <a:r>
                        <a:rPr kumimoji="1" lang="ja-JP" altLang="en-US" dirty="0"/>
                        <a:t>感染症予防等の研修</a:t>
                      </a:r>
                    </a:p>
                  </a:txBody>
                  <a:tcPr anchor="ctr"/>
                </a:tc>
                <a:tc>
                  <a:txBody>
                    <a:bodyPr/>
                    <a:lstStyle/>
                    <a:p>
                      <a:r>
                        <a:rPr kumimoji="1" lang="ja-JP" altLang="en-US" dirty="0"/>
                        <a:t>全国</a:t>
                      </a:r>
                    </a:p>
                  </a:txBody>
                  <a:tcPr anchor="ctr"/>
                </a:tc>
                <a:tc>
                  <a:txBody>
                    <a:bodyPr/>
                    <a:lstStyle/>
                    <a:p>
                      <a:pPr algn="ctr"/>
                      <a:r>
                        <a:rPr kumimoji="1" lang="en-US" altLang="ja-JP" dirty="0"/>
                        <a:t>94.2%</a:t>
                      </a:r>
                      <a:endParaRPr kumimoji="1" lang="ja-JP" altLang="en-US" dirty="0"/>
                    </a:p>
                  </a:txBody>
                  <a:tcPr anchor="ctr"/>
                </a:tc>
                <a:tc>
                  <a:txBody>
                    <a:bodyPr/>
                    <a:lstStyle/>
                    <a:p>
                      <a:pPr algn="ctr"/>
                      <a:endParaRPr kumimoji="1" lang="ja-JP" altLang="en-US" dirty="0"/>
                    </a:p>
                  </a:txBody>
                  <a:tcPr anchor="ctr"/>
                </a:tc>
                <a:tc>
                  <a:txBody>
                    <a:bodyPr/>
                    <a:lstStyle/>
                    <a:p>
                      <a:pPr algn="ctr"/>
                      <a:r>
                        <a:rPr kumimoji="1" lang="en-US" altLang="ja-JP" dirty="0"/>
                        <a:t>94.7%</a:t>
                      </a:r>
                      <a:endParaRPr kumimoji="1" lang="ja-JP" altLang="en-US" dirty="0"/>
                    </a:p>
                  </a:txBody>
                  <a:tcPr anchor="ctr"/>
                </a:tc>
                <a:tc>
                  <a:txBody>
                    <a:bodyPr/>
                    <a:lstStyle/>
                    <a:p>
                      <a:pPr algn="ctr"/>
                      <a:endParaRPr kumimoji="1" lang="ja-JP" altLang="en-US" dirty="0"/>
                    </a:p>
                  </a:txBody>
                  <a:tcPr anchor="ctr"/>
                </a:tc>
                <a:extLst>
                  <a:ext uri="{0D108BD9-81ED-4DB2-BD59-A6C34878D82A}">
                    <a16:rowId xmlns:a16="http://schemas.microsoft.com/office/drawing/2014/main" val="2160202993"/>
                  </a:ext>
                </a:extLst>
              </a:tr>
              <a:tr h="526198">
                <a:tc vMerge="1">
                  <a:txBody>
                    <a:bodyPr/>
                    <a:lstStyle/>
                    <a:p>
                      <a:endParaRPr kumimoji="1" lang="ja-JP" altLang="en-US" dirty="0"/>
                    </a:p>
                  </a:txBody>
                  <a:tcPr/>
                </a:tc>
                <a:tc>
                  <a:txBody>
                    <a:bodyPr/>
                    <a:lstStyle/>
                    <a:p>
                      <a:r>
                        <a:rPr kumimoji="1" lang="ja-JP" altLang="en-US" dirty="0"/>
                        <a:t>長崎県</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90.4%</a:t>
                      </a: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-3.8</a:t>
                      </a:r>
                      <a:endParaRPr kumimoji="1" lang="ja-JP" altLang="en-US" dirty="0"/>
                    </a:p>
                  </a:txBody>
                  <a:tcPr anchor="ctr"/>
                </a:tc>
                <a:tc>
                  <a:txBody>
                    <a:bodyPr/>
                    <a:lstStyle/>
                    <a:p>
                      <a:pPr algn="ctr"/>
                      <a:r>
                        <a:rPr kumimoji="1" lang="en-US" altLang="ja-JP" dirty="0"/>
                        <a:t>92.3%</a:t>
                      </a:r>
                      <a:endParaRPr kumimoji="1" lang="ja-JP" altLang="en-US" dirty="0"/>
                    </a:p>
                  </a:txBody>
                  <a:tcPr anchor="ctr"/>
                </a:tc>
                <a:tc>
                  <a:txBody>
                    <a:bodyPr/>
                    <a:lstStyle/>
                    <a:p>
                      <a:pPr algn="ctr"/>
                      <a:r>
                        <a:rPr kumimoji="1" lang="en-US" altLang="ja-JP" dirty="0"/>
                        <a:t>-2.4</a:t>
                      </a:r>
                      <a:endParaRPr kumimoji="1" lang="ja-JP" altLang="en-US" dirty="0"/>
                    </a:p>
                  </a:txBody>
                  <a:tcPr anchor="ctr"/>
                </a:tc>
                <a:extLst>
                  <a:ext uri="{0D108BD9-81ED-4DB2-BD59-A6C34878D82A}">
                    <a16:rowId xmlns:a16="http://schemas.microsoft.com/office/drawing/2014/main" val="3998873035"/>
                  </a:ext>
                </a:extLst>
              </a:tr>
              <a:tr h="526198">
                <a:tc rowSpan="2">
                  <a:txBody>
                    <a:bodyPr/>
                    <a:lstStyle/>
                    <a:p>
                      <a:r>
                        <a:rPr kumimoji="1" lang="ja-JP" altLang="en-US" dirty="0"/>
                        <a:t>感染症予防等の訓練</a:t>
                      </a:r>
                    </a:p>
                  </a:txBody>
                  <a:tcPr anchor="ctr"/>
                </a:tc>
                <a:tc>
                  <a:txBody>
                    <a:bodyPr/>
                    <a:lstStyle/>
                    <a:p>
                      <a:r>
                        <a:rPr kumimoji="1" lang="ja-JP" altLang="en-US" dirty="0"/>
                        <a:t>全国</a:t>
                      </a:r>
                    </a:p>
                  </a:txBody>
                  <a:tcPr anchor="ctr"/>
                </a:tc>
                <a:tc>
                  <a:txBody>
                    <a:bodyPr/>
                    <a:lstStyle/>
                    <a:p>
                      <a:pPr algn="ctr"/>
                      <a:r>
                        <a:rPr kumimoji="1" lang="en-US" altLang="ja-JP" dirty="0"/>
                        <a:t>86.4%</a:t>
                      </a:r>
                      <a:endParaRPr kumimoji="1" lang="ja-JP" altLang="en-US" dirty="0"/>
                    </a:p>
                  </a:txBody>
                  <a:tcPr anchor="ctr"/>
                </a:tc>
                <a:tc>
                  <a:txBody>
                    <a:bodyPr/>
                    <a:lstStyle/>
                    <a:p>
                      <a:pPr algn="ctr"/>
                      <a:endParaRPr kumimoji="1" lang="ja-JP" altLang="en-US" dirty="0"/>
                    </a:p>
                  </a:txBody>
                  <a:tcPr anchor="ctr"/>
                </a:tc>
                <a:tc>
                  <a:txBody>
                    <a:bodyPr/>
                    <a:lstStyle/>
                    <a:p>
                      <a:pPr algn="ctr"/>
                      <a:r>
                        <a:rPr kumimoji="1" lang="en-US" altLang="ja-JP" dirty="0"/>
                        <a:t>87.6%</a:t>
                      </a:r>
                      <a:endParaRPr kumimoji="1" lang="ja-JP" altLang="en-US" dirty="0"/>
                    </a:p>
                  </a:txBody>
                  <a:tcPr anchor="ctr"/>
                </a:tc>
                <a:tc>
                  <a:txBody>
                    <a:bodyPr/>
                    <a:lstStyle/>
                    <a:p>
                      <a:pPr algn="ctr"/>
                      <a:endParaRPr kumimoji="1" lang="ja-JP" altLang="en-US" dirty="0"/>
                    </a:p>
                  </a:txBody>
                  <a:tcPr anchor="ctr"/>
                </a:tc>
                <a:extLst>
                  <a:ext uri="{0D108BD9-81ED-4DB2-BD59-A6C34878D82A}">
                    <a16:rowId xmlns:a16="http://schemas.microsoft.com/office/drawing/2014/main" val="2738281966"/>
                  </a:ext>
                </a:extLst>
              </a:tr>
              <a:tr h="526198">
                <a:tc vMerge="1">
                  <a:txBody>
                    <a:bodyPr/>
                    <a:lstStyle/>
                    <a:p>
                      <a:endParaRPr kumimoji="1" lang="ja-JP" altLang="en-US" dirty="0"/>
                    </a:p>
                  </a:txBody>
                  <a:tcPr/>
                </a:tc>
                <a:tc>
                  <a:txBody>
                    <a:bodyPr/>
                    <a:lstStyle/>
                    <a:p>
                      <a:r>
                        <a:rPr kumimoji="1" lang="ja-JP" altLang="en-US" dirty="0"/>
                        <a:t>長崎県</a:t>
                      </a:r>
                    </a:p>
                  </a:txBody>
                  <a:tcPr anchor="ctr"/>
                </a:tc>
                <a:tc>
                  <a:txBody>
                    <a:bodyPr/>
                    <a:lstStyle/>
                    <a:p>
                      <a:pPr algn="ctr"/>
                      <a:r>
                        <a:rPr kumimoji="1" lang="en-US" altLang="ja-JP" dirty="0">
                          <a:solidFill>
                            <a:srgbClr val="FF0000"/>
                          </a:solidFill>
                        </a:rPr>
                        <a:t>75.8%</a:t>
                      </a:r>
                      <a:endParaRPr kumimoji="1" lang="ja-JP" altLang="en-US" dirty="0">
                        <a:solidFill>
                          <a:srgbClr val="FF0000"/>
                        </a:solidFill>
                      </a:endParaRPr>
                    </a:p>
                  </a:txBody>
                  <a:tcPr anchor="ctr"/>
                </a:tc>
                <a:tc>
                  <a:txBody>
                    <a:bodyPr/>
                    <a:lstStyle/>
                    <a:p>
                      <a:pPr algn="ctr"/>
                      <a:r>
                        <a:rPr kumimoji="1" lang="en-US" altLang="ja-JP" dirty="0">
                          <a:solidFill>
                            <a:srgbClr val="FF0000"/>
                          </a:solidFill>
                        </a:rPr>
                        <a:t>-10.6</a:t>
                      </a:r>
                      <a:endParaRPr kumimoji="1" lang="ja-JP" altLang="en-US" dirty="0">
                        <a:solidFill>
                          <a:srgbClr val="FF0000"/>
                        </a:solidFill>
                      </a:endParaRPr>
                    </a:p>
                  </a:txBody>
                  <a:tcPr anchor="ctr"/>
                </a:tc>
                <a:tc>
                  <a:txBody>
                    <a:bodyPr/>
                    <a:lstStyle/>
                    <a:p>
                      <a:pPr algn="ctr"/>
                      <a:r>
                        <a:rPr kumimoji="1" lang="en-US" altLang="ja-JP" dirty="0">
                          <a:solidFill>
                            <a:srgbClr val="FF0000"/>
                          </a:solidFill>
                        </a:rPr>
                        <a:t>81.4%</a:t>
                      </a:r>
                      <a:endParaRPr kumimoji="1" lang="ja-JP" altLang="en-US" dirty="0">
                        <a:solidFill>
                          <a:srgbClr val="FF0000"/>
                        </a:solidFill>
                      </a:endParaRPr>
                    </a:p>
                  </a:txBody>
                  <a:tcPr anchor="ctr"/>
                </a:tc>
                <a:tc>
                  <a:txBody>
                    <a:bodyPr/>
                    <a:lstStyle/>
                    <a:p>
                      <a:pPr algn="ctr"/>
                      <a:r>
                        <a:rPr kumimoji="1" lang="en-US" altLang="ja-JP" dirty="0">
                          <a:solidFill>
                            <a:srgbClr val="FF0000"/>
                          </a:solidFill>
                        </a:rPr>
                        <a:t>-6.2</a:t>
                      </a:r>
                      <a:endParaRPr kumimoji="1" lang="ja-JP" altLang="en-US" dirty="0">
                        <a:solidFill>
                          <a:srgbClr val="FF0000"/>
                        </a:solidFill>
                      </a:endParaRPr>
                    </a:p>
                  </a:txBody>
                  <a:tcPr anchor="ctr"/>
                </a:tc>
                <a:extLst>
                  <a:ext uri="{0D108BD9-81ED-4DB2-BD59-A6C34878D82A}">
                    <a16:rowId xmlns:a16="http://schemas.microsoft.com/office/drawing/2014/main" val="3974842595"/>
                  </a:ext>
                </a:extLst>
              </a:tr>
            </a:tbl>
          </a:graphicData>
        </a:graphic>
      </p:graphicFrame>
      <p:sp>
        <p:nvSpPr>
          <p:cNvPr id="12" name="テキスト ボックス 11">
            <a:extLst>
              <a:ext uri="{FF2B5EF4-FFF2-40B4-BE49-F238E27FC236}">
                <a16:creationId xmlns:a16="http://schemas.microsoft.com/office/drawing/2014/main" id="{01D4B3D6-083C-250F-B8BD-BC1875A4393B}"/>
              </a:ext>
            </a:extLst>
          </p:cNvPr>
          <p:cNvSpPr txBox="1"/>
          <p:nvPr/>
        </p:nvSpPr>
        <p:spPr>
          <a:xfrm>
            <a:off x="1366179" y="811235"/>
            <a:ext cx="8766927" cy="369332"/>
          </a:xfrm>
          <a:prstGeom prst="rect">
            <a:avLst/>
          </a:prstGeom>
          <a:noFill/>
        </p:spPr>
        <p:txBody>
          <a:bodyPr wrap="square">
            <a:spAutoFit/>
          </a:bodyPr>
          <a:lstStyle/>
          <a:p>
            <a:r>
              <a:rPr lang="ja-JP" altLang="en-US" b="1" dirty="0"/>
              <a:t>高齢者施設等における医療機関との連携体制等にかかる調査（抜粋）</a:t>
            </a:r>
            <a:endParaRPr lang="en-US" altLang="ja-JP" b="1" dirty="0"/>
          </a:p>
        </p:txBody>
      </p:sp>
      <p:sp>
        <p:nvSpPr>
          <p:cNvPr id="14" name="テキスト ボックス 13">
            <a:extLst>
              <a:ext uri="{FF2B5EF4-FFF2-40B4-BE49-F238E27FC236}">
                <a16:creationId xmlns:a16="http://schemas.microsoft.com/office/drawing/2014/main" id="{2BA467B1-8A7A-EDFC-ED3E-F783F1BD64FF}"/>
              </a:ext>
            </a:extLst>
          </p:cNvPr>
          <p:cNvSpPr txBox="1"/>
          <p:nvPr/>
        </p:nvSpPr>
        <p:spPr>
          <a:xfrm>
            <a:off x="7992513" y="6038144"/>
            <a:ext cx="4281186" cy="738664"/>
          </a:xfrm>
          <a:prstGeom prst="rect">
            <a:avLst/>
          </a:prstGeom>
          <a:noFill/>
        </p:spPr>
        <p:txBody>
          <a:bodyPr wrap="square">
            <a:spAutoFit/>
          </a:bodyPr>
          <a:lstStyle/>
          <a:p>
            <a:r>
              <a:rPr lang="ja-JP" altLang="en-US" sz="1050" dirty="0"/>
              <a:t>厚生労働省ホームページ</a:t>
            </a:r>
            <a:endParaRPr lang="en-US" altLang="ja-JP" sz="1050" dirty="0"/>
          </a:p>
          <a:p>
            <a:r>
              <a:rPr lang="ja-JP" altLang="en-US" sz="1050" dirty="0"/>
              <a:t>介護事業所等における新型コロナウイルス感染症への対応等について</a:t>
            </a:r>
            <a:endParaRPr lang="ja-JP" altLang="en-US" sz="1050" dirty="0">
              <a:hlinkClick r:id="rId2">
                <a:extLst>
                  <a:ext uri="{A12FA001-AC4F-418D-AE19-62706E023703}">
                    <ahyp:hlinkClr xmlns:ahyp="http://schemas.microsoft.com/office/drawing/2018/hyperlinkcolor" val="tx"/>
                  </a:ext>
                </a:extLst>
              </a:hlinkClick>
            </a:endParaRPr>
          </a:p>
          <a:p>
            <a:r>
              <a:rPr lang="en-US" altLang="ja-JP" sz="1050" dirty="0">
                <a:solidFill>
                  <a:srgbClr val="0563C1"/>
                </a:solidFill>
                <a:hlinkClick r:id="rId2">
                  <a:extLst>
                    <a:ext uri="{A12FA001-AC4F-418D-AE19-62706E023703}">
                      <ahyp:hlinkClr xmlns:ahyp="http://schemas.microsoft.com/office/drawing/2018/hyperlinkcolor" val="tx"/>
                    </a:ext>
                  </a:extLst>
                </a:hlinkClick>
              </a:rPr>
              <a:t>https://www.mhlw.go.jp/content/001123140.pdf</a:t>
            </a:r>
          </a:p>
          <a:p>
            <a:r>
              <a:rPr lang="en-US" altLang="ja-JP" sz="1050" dirty="0">
                <a:solidFill>
                  <a:srgbClr val="0563C1"/>
                </a:solidFill>
                <a:hlinkClick r:id="rId2">
                  <a:extLst>
                    <a:ext uri="{A12FA001-AC4F-418D-AE19-62706E023703}">
                      <ahyp:hlinkClr xmlns:ahyp="http://schemas.microsoft.com/office/drawing/2018/hyperlinkcolor" val="tx"/>
                    </a:ext>
                  </a:extLst>
                </a:hlinkClick>
              </a:rPr>
              <a:t>https://www.mhlw.go.jp/content/001178009.pdf</a:t>
            </a:r>
            <a:endParaRPr lang="ja-JP" altLang="en-US" sz="1050" dirty="0"/>
          </a:p>
        </p:txBody>
      </p:sp>
      <p:sp>
        <p:nvSpPr>
          <p:cNvPr id="15" name="正方形/長方形 14">
            <a:extLst>
              <a:ext uri="{FF2B5EF4-FFF2-40B4-BE49-F238E27FC236}">
                <a16:creationId xmlns:a16="http://schemas.microsoft.com/office/drawing/2014/main" id="{AFD14CB1-3CDB-1850-084F-D61602EEAA14}"/>
              </a:ext>
            </a:extLst>
          </p:cNvPr>
          <p:cNvSpPr/>
          <p:nvPr/>
        </p:nvSpPr>
        <p:spPr>
          <a:xfrm>
            <a:off x="1448434" y="3935016"/>
            <a:ext cx="9295129" cy="104482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5C295E02-061C-3132-CB6D-DD85BCD40F7B}"/>
              </a:ext>
            </a:extLst>
          </p:cNvPr>
          <p:cNvSpPr txBox="1"/>
          <p:nvPr/>
        </p:nvSpPr>
        <p:spPr>
          <a:xfrm>
            <a:off x="985464" y="5267756"/>
            <a:ext cx="10221068" cy="523220"/>
          </a:xfrm>
          <a:prstGeom prst="rect">
            <a:avLst/>
          </a:prstGeom>
          <a:noFill/>
        </p:spPr>
        <p:txBody>
          <a:bodyPr wrap="none" rtlCol="0">
            <a:spAutoFit/>
          </a:bodyPr>
          <a:lstStyle/>
          <a:p>
            <a:pPr algn="ctr"/>
            <a:r>
              <a:rPr kumimoji="1" lang="ja-JP" altLang="en-US" sz="2800" b="1" dirty="0"/>
              <a:t>長崎県は、感染症予防等の訓練が全国より低い実施率でした。</a:t>
            </a:r>
          </a:p>
        </p:txBody>
      </p:sp>
    </p:spTree>
    <p:extLst>
      <p:ext uri="{BB962C8B-B14F-4D97-AF65-F5344CB8AC3E}">
        <p14:creationId xmlns:p14="http://schemas.microsoft.com/office/powerpoint/2010/main" val="780641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405EEF9-387D-4B34-A296-16745DBD02D7}"/>
              </a:ext>
            </a:extLst>
          </p:cNvPr>
          <p:cNvSpPr>
            <a:spLocks noGrp="1"/>
          </p:cNvSpPr>
          <p:nvPr>
            <p:ph type="title"/>
          </p:nvPr>
        </p:nvSpPr>
        <p:spPr/>
        <p:txBody>
          <a:bodyPr/>
          <a:lstStyle/>
          <a:p>
            <a:r>
              <a:rPr lang="ja-JP" altLang="en-US" dirty="0"/>
              <a:t>事前説明</a:t>
            </a:r>
          </a:p>
        </p:txBody>
      </p:sp>
      <p:sp>
        <p:nvSpPr>
          <p:cNvPr id="5" name="テキスト プレースホルダー 4">
            <a:extLst>
              <a:ext uri="{FF2B5EF4-FFF2-40B4-BE49-F238E27FC236}">
                <a16:creationId xmlns:a16="http://schemas.microsoft.com/office/drawing/2014/main" id="{39AB9896-965A-4212-991B-8C4BE4DBAF5A}"/>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3361802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C637BC-5C9F-49FC-9222-2BC95D6AD12B}"/>
              </a:ext>
            </a:extLst>
          </p:cNvPr>
          <p:cNvSpPr>
            <a:spLocks noGrp="1"/>
          </p:cNvSpPr>
          <p:nvPr>
            <p:ph type="title"/>
          </p:nvPr>
        </p:nvSpPr>
        <p:spPr>
          <a:xfrm>
            <a:off x="2295230" y="1044613"/>
            <a:ext cx="7601539" cy="889410"/>
          </a:xfrm>
        </p:spPr>
        <p:txBody>
          <a:bodyPr/>
          <a:lstStyle/>
          <a:p>
            <a:r>
              <a:rPr kumimoji="1" lang="ja-JP" altLang="en-US" dirty="0"/>
              <a:t>まずはやってみましょう</a:t>
            </a:r>
          </a:p>
        </p:txBody>
      </p:sp>
      <p:sp>
        <p:nvSpPr>
          <p:cNvPr id="3" name="コンテンツ プレースホルダー 2">
            <a:extLst>
              <a:ext uri="{FF2B5EF4-FFF2-40B4-BE49-F238E27FC236}">
                <a16:creationId xmlns:a16="http://schemas.microsoft.com/office/drawing/2014/main" id="{56383DFF-99F9-443C-9C13-003EAB3F7525}"/>
              </a:ext>
            </a:extLst>
          </p:cNvPr>
          <p:cNvSpPr>
            <a:spLocks noGrp="1"/>
          </p:cNvSpPr>
          <p:nvPr>
            <p:ph idx="1"/>
          </p:nvPr>
        </p:nvSpPr>
        <p:spPr>
          <a:xfrm>
            <a:off x="3334730" y="1935551"/>
            <a:ext cx="5522537" cy="2838997"/>
          </a:xfrm>
        </p:spPr>
        <p:txBody>
          <a:bodyPr>
            <a:normAutofit fontScale="92500" lnSpcReduction="10000"/>
          </a:bodyPr>
          <a:lstStyle/>
          <a:p>
            <a:pPr>
              <a:lnSpc>
                <a:spcPct val="140000"/>
              </a:lnSpc>
              <a:buFont typeface="Wingdings" panose="05000000000000000000" pitchFamily="2" charset="2"/>
              <a:buChar char="ü"/>
            </a:pPr>
            <a:r>
              <a:rPr kumimoji="1" lang="ja-JP" altLang="en-US" sz="3200" dirty="0"/>
              <a:t>訓練を難しく考えすぎない</a:t>
            </a:r>
            <a:endParaRPr kumimoji="1" lang="en-US" altLang="ja-JP" sz="3200" dirty="0"/>
          </a:p>
          <a:p>
            <a:pPr>
              <a:lnSpc>
                <a:spcPct val="140000"/>
              </a:lnSpc>
              <a:buFont typeface="Wingdings" panose="05000000000000000000" pitchFamily="2" charset="2"/>
              <a:buChar char="ü"/>
            </a:pPr>
            <a:r>
              <a:rPr kumimoji="1" lang="ja-JP" altLang="en-US" sz="3200" dirty="0"/>
              <a:t>想定はしっかり作る</a:t>
            </a:r>
            <a:endParaRPr kumimoji="1" lang="en-US" altLang="ja-JP" sz="3200" dirty="0"/>
          </a:p>
          <a:p>
            <a:pPr>
              <a:lnSpc>
                <a:spcPct val="140000"/>
              </a:lnSpc>
              <a:buFont typeface="Wingdings" panose="05000000000000000000" pitchFamily="2" charset="2"/>
              <a:buChar char="ü"/>
            </a:pPr>
            <a:r>
              <a:rPr lang="ja-JP" altLang="en-US" sz="3200" dirty="0"/>
              <a:t>同じことの繰り返しで</a:t>
            </a:r>
            <a:r>
              <a:rPr lang="en-US" altLang="ja-JP" sz="3200" dirty="0"/>
              <a:t>OK</a:t>
            </a:r>
          </a:p>
          <a:p>
            <a:pPr>
              <a:lnSpc>
                <a:spcPct val="140000"/>
              </a:lnSpc>
              <a:buFont typeface="Wingdings" panose="05000000000000000000" pitchFamily="2" charset="2"/>
              <a:buChar char="ü"/>
            </a:pPr>
            <a:r>
              <a:rPr kumimoji="1" lang="ja-JP" altLang="en-US" sz="3200" dirty="0"/>
              <a:t>振り返りの時間をとる</a:t>
            </a:r>
          </a:p>
        </p:txBody>
      </p:sp>
      <p:sp>
        <p:nvSpPr>
          <p:cNvPr id="4" name="テキスト ボックス 3">
            <a:extLst>
              <a:ext uri="{FF2B5EF4-FFF2-40B4-BE49-F238E27FC236}">
                <a16:creationId xmlns:a16="http://schemas.microsoft.com/office/drawing/2014/main" id="{9BD494D9-4DE1-44DF-82CB-01D4FF614FB7}"/>
              </a:ext>
            </a:extLst>
          </p:cNvPr>
          <p:cNvSpPr txBox="1"/>
          <p:nvPr/>
        </p:nvSpPr>
        <p:spPr>
          <a:xfrm>
            <a:off x="440443" y="5186472"/>
            <a:ext cx="11311110" cy="954107"/>
          </a:xfrm>
          <a:prstGeom prst="rect">
            <a:avLst/>
          </a:prstGeom>
          <a:noFill/>
        </p:spPr>
        <p:txBody>
          <a:bodyPr wrap="none" rtlCol="0">
            <a:spAutoFit/>
          </a:bodyPr>
          <a:lstStyle/>
          <a:p>
            <a:r>
              <a:rPr lang="ja-JP" altLang="en-US" sz="2800" b="1" dirty="0"/>
              <a:t>保健所は、施設で実施する訓練を支援しますので、</a:t>
            </a:r>
            <a:endParaRPr lang="en-US" altLang="ja-JP" sz="2800" b="1" dirty="0"/>
          </a:p>
          <a:p>
            <a:r>
              <a:rPr lang="ja-JP" altLang="en-US" sz="2800" b="1" dirty="0"/>
              <a:t>　　　　　　　　　　　　　　　　　　　　　　　　　　　　必要に応じて相談ください。</a:t>
            </a:r>
            <a:endParaRPr kumimoji="1" lang="ja-JP" altLang="en-US" sz="2800" b="1" dirty="0"/>
          </a:p>
        </p:txBody>
      </p:sp>
      <p:sp>
        <p:nvSpPr>
          <p:cNvPr id="6" name="タイトル 1">
            <a:extLst>
              <a:ext uri="{FF2B5EF4-FFF2-40B4-BE49-F238E27FC236}">
                <a16:creationId xmlns:a16="http://schemas.microsoft.com/office/drawing/2014/main" id="{AE988F05-1E4A-44D6-8290-B605F08F41B8}"/>
              </a:ext>
            </a:extLst>
          </p:cNvPr>
          <p:cNvSpPr txBox="1">
            <a:spLocks/>
          </p:cNvSpPr>
          <p:nvPr/>
        </p:nvSpPr>
        <p:spPr>
          <a:xfrm>
            <a:off x="0" y="0"/>
            <a:ext cx="12192000" cy="720000"/>
          </a:xfrm>
          <a:prstGeom prst="rect">
            <a:avLst/>
          </a:prstGeom>
          <a:solidFill>
            <a:schemeClr val="accent1">
              <a:lumMod val="50000"/>
            </a:schemeClr>
          </a:solidFill>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solidFill>
                  <a:schemeClr val="bg1"/>
                </a:solidFill>
              </a:rPr>
              <a:t>施設で実施する</a:t>
            </a:r>
            <a:r>
              <a:rPr lang="en-US" altLang="ja-JP" dirty="0">
                <a:solidFill>
                  <a:schemeClr val="bg1"/>
                </a:solidFill>
              </a:rPr>
              <a:t>BCP</a:t>
            </a:r>
            <a:r>
              <a:rPr lang="ja-JP" altLang="en-US" dirty="0">
                <a:solidFill>
                  <a:schemeClr val="bg1"/>
                </a:solidFill>
              </a:rPr>
              <a:t>訓練（感染症）</a:t>
            </a:r>
          </a:p>
        </p:txBody>
      </p:sp>
    </p:spTree>
    <p:extLst>
      <p:ext uri="{BB962C8B-B14F-4D97-AF65-F5344CB8AC3E}">
        <p14:creationId xmlns:p14="http://schemas.microsoft.com/office/powerpoint/2010/main" val="3794762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4A4F75-25A2-494E-B199-6E65BC452715}"/>
              </a:ext>
            </a:extLst>
          </p:cNvPr>
          <p:cNvSpPr>
            <a:spLocks noGrp="1"/>
          </p:cNvSpPr>
          <p:nvPr>
            <p:ph type="title"/>
          </p:nvPr>
        </p:nvSpPr>
        <p:spPr>
          <a:xfrm>
            <a:off x="481945" y="767104"/>
            <a:ext cx="10515600" cy="720000"/>
          </a:xfrm>
        </p:spPr>
        <p:txBody>
          <a:bodyPr/>
          <a:lstStyle/>
          <a:p>
            <a:r>
              <a:rPr kumimoji="1" lang="ja-JP" altLang="en-US" dirty="0"/>
              <a:t>まずはこんな訓練から</a:t>
            </a:r>
          </a:p>
        </p:txBody>
      </p:sp>
      <p:sp>
        <p:nvSpPr>
          <p:cNvPr id="3" name="コンテンツ プレースホルダー 2">
            <a:extLst>
              <a:ext uri="{FF2B5EF4-FFF2-40B4-BE49-F238E27FC236}">
                <a16:creationId xmlns:a16="http://schemas.microsoft.com/office/drawing/2014/main" id="{86F4BA3F-27A2-4990-B706-D5A0E2E6E589}"/>
              </a:ext>
            </a:extLst>
          </p:cNvPr>
          <p:cNvSpPr>
            <a:spLocks noGrp="1"/>
          </p:cNvSpPr>
          <p:nvPr>
            <p:ph idx="1"/>
          </p:nvPr>
        </p:nvSpPr>
        <p:spPr>
          <a:xfrm>
            <a:off x="1194454" y="1487104"/>
            <a:ext cx="10515600" cy="5095188"/>
          </a:xfrm>
        </p:spPr>
        <p:txBody>
          <a:bodyPr>
            <a:normAutofit fontScale="92500" lnSpcReduction="10000"/>
          </a:bodyPr>
          <a:lstStyle/>
          <a:p>
            <a:pPr marL="514350" indent="-514350">
              <a:lnSpc>
                <a:spcPct val="130000"/>
              </a:lnSpc>
              <a:buFont typeface="+mj-lt"/>
              <a:buAutoNum type="arabicPeriod"/>
            </a:pPr>
            <a:r>
              <a:rPr kumimoji="1" lang="ja-JP" altLang="en-US" dirty="0"/>
              <a:t>実動訓練（実技）</a:t>
            </a:r>
            <a:endParaRPr kumimoji="1" lang="en-US" altLang="ja-JP" dirty="0"/>
          </a:p>
          <a:p>
            <a:pPr marL="971550" lvl="1" indent="-514350">
              <a:lnSpc>
                <a:spcPct val="130000"/>
              </a:lnSpc>
              <a:buFont typeface="+mj-ea"/>
              <a:buAutoNum type="circleNumDbPlain"/>
            </a:pPr>
            <a:r>
              <a:rPr kumimoji="1" lang="ja-JP" altLang="en-US" dirty="0"/>
              <a:t>手洗いチェック　</a:t>
            </a:r>
            <a:endParaRPr kumimoji="1" lang="en-US" altLang="ja-JP" dirty="0"/>
          </a:p>
          <a:p>
            <a:pPr marL="457200" lvl="1" indent="0">
              <a:lnSpc>
                <a:spcPct val="130000"/>
              </a:lnSpc>
              <a:buNone/>
            </a:pPr>
            <a:r>
              <a:rPr lang="ja-JP" altLang="en-US" dirty="0"/>
              <a:t>　　　　「</a:t>
            </a:r>
            <a:r>
              <a:rPr kumimoji="1" lang="ja-JP" altLang="en-US" dirty="0"/>
              <a:t>手洗い</a:t>
            </a:r>
            <a:r>
              <a:rPr lang="ja-JP" altLang="en-US" dirty="0"/>
              <a:t>チェッカー」 保健所貸出して</a:t>
            </a:r>
            <a:r>
              <a:rPr kumimoji="1" lang="ja-JP" altLang="en-US" dirty="0"/>
              <a:t>います　　</a:t>
            </a:r>
            <a:r>
              <a:rPr kumimoji="1" lang="ja-JP" altLang="en-US"/>
              <a:t>参考資料①</a:t>
            </a:r>
            <a:endParaRPr kumimoji="1" lang="en-US" altLang="ja-JP" dirty="0"/>
          </a:p>
          <a:p>
            <a:pPr marL="971550" lvl="1" indent="-514350">
              <a:lnSpc>
                <a:spcPct val="130000"/>
              </a:lnSpc>
              <a:buFont typeface="+mj-ea"/>
              <a:buAutoNum type="circleNumDbPlain" startAt="2"/>
            </a:pPr>
            <a:r>
              <a:rPr kumimoji="1" lang="ja-JP" altLang="en-US" dirty="0"/>
              <a:t>個人防護具（</a:t>
            </a:r>
            <a:r>
              <a:rPr kumimoji="1" lang="en-US" altLang="ja-JP" dirty="0"/>
              <a:t>PPE</a:t>
            </a:r>
            <a:r>
              <a:rPr kumimoji="1" lang="ja-JP" altLang="en-US" dirty="0"/>
              <a:t>）の着脱</a:t>
            </a:r>
            <a:endParaRPr kumimoji="1" lang="en-US" altLang="ja-JP" dirty="0"/>
          </a:p>
          <a:p>
            <a:pPr marL="457200" lvl="1" indent="0">
              <a:lnSpc>
                <a:spcPct val="130000"/>
              </a:lnSpc>
              <a:buNone/>
            </a:pPr>
            <a:r>
              <a:rPr kumimoji="1" lang="ja-JP" altLang="en-US" dirty="0"/>
              <a:t>　　　　サージカルマスク、手袋、フェイスシールド、ゴーグル、ガウン・エプロン</a:t>
            </a:r>
            <a:endParaRPr kumimoji="1" lang="en-US" altLang="ja-JP" dirty="0"/>
          </a:p>
          <a:p>
            <a:pPr marL="514350" indent="-514350">
              <a:lnSpc>
                <a:spcPct val="130000"/>
              </a:lnSpc>
              <a:buFont typeface="+mj-lt"/>
              <a:buAutoNum type="arabicPeriod"/>
            </a:pPr>
            <a:r>
              <a:rPr kumimoji="1" lang="ja-JP" altLang="en-US" dirty="0"/>
              <a:t>机上訓練</a:t>
            </a:r>
            <a:endParaRPr kumimoji="1" lang="en-US" altLang="ja-JP" dirty="0"/>
          </a:p>
          <a:p>
            <a:pPr marL="971550" lvl="1" indent="-514350">
              <a:lnSpc>
                <a:spcPct val="130000"/>
              </a:lnSpc>
              <a:buFont typeface="+mj-ea"/>
              <a:buAutoNum type="circleNumDbPlain"/>
            </a:pPr>
            <a:r>
              <a:rPr lang="ja-JP" altLang="en-US" dirty="0"/>
              <a:t>シミュレーション　</a:t>
            </a:r>
            <a:endParaRPr lang="en-US" altLang="ja-JP" dirty="0"/>
          </a:p>
          <a:p>
            <a:pPr marL="457200" lvl="1" indent="0">
              <a:lnSpc>
                <a:spcPct val="130000"/>
              </a:lnSpc>
              <a:buNone/>
            </a:pPr>
            <a:r>
              <a:rPr lang="ja-JP" altLang="en-US" dirty="0"/>
              <a:t>（例）　今回の訓練を、立場や曜日・時間を変更して行ってみる</a:t>
            </a:r>
            <a:endParaRPr lang="en-US" altLang="ja-JP" dirty="0"/>
          </a:p>
          <a:p>
            <a:pPr marL="457200" lvl="1" indent="0">
              <a:lnSpc>
                <a:spcPct val="130000"/>
              </a:lnSpc>
              <a:buNone/>
            </a:pPr>
            <a:r>
              <a:rPr lang="ja-JP" altLang="en-US" dirty="0"/>
              <a:t>　　　　胃腸炎の感染症の発生が疑われる場合の対応を想定してみる</a:t>
            </a:r>
            <a:endParaRPr lang="en-US" altLang="ja-JP" dirty="0"/>
          </a:p>
          <a:p>
            <a:pPr marL="457200" lvl="1" indent="0">
              <a:lnSpc>
                <a:spcPct val="130000"/>
              </a:lnSpc>
              <a:buNone/>
            </a:pPr>
            <a:r>
              <a:rPr lang="ja-JP" altLang="en-US" dirty="0"/>
              <a:t>　　　　重症例を入院につなげる連携を想定してみる　等</a:t>
            </a:r>
          </a:p>
          <a:p>
            <a:pPr marL="457200" lvl="1" indent="0">
              <a:lnSpc>
                <a:spcPct val="130000"/>
              </a:lnSpc>
              <a:buNone/>
            </a:pPr>
            <a:endParaRPr kumimoji="1" lang="ja-JP" altLang="en-US" dirty="0"/>
          </a:p>
        </p:txBody>
      </p:sp>
      <p:sp>
        <p:nvSpPr>
          <p:cNvPr id="5" name="タイトル 1">
            <a:extLst>
              <a:ext uri="{FF2B5EF4-FFF2-40B4-BE49-F238E27FC236}">
                <a16:creationId xmlns:a16="http://schemas.microsoft.com/office/drawing/2014/main" id="{437048A0-289B-4A27-9358-E5E5C5921086}"/>
              </a:ext>
            </a:extLst>
          </p:cNvPr>
          <p:cNvSpPr txBox="1">
            <a:spLocks/>
          </p:cNvSpPr>
          <p:nvPr/>
        </p:nvSpPr>
        <p:spPr>
          <a:xfrm>
            <a:off x="0" y="0"/>
            <a:ext cx="12192000" cy="720000"/>
          </a:xfrm>
          <a:prstGeom prst="rect">
            <a:avLst/>
          </a:prstGeom>
          <a:solidFill>
            <a:schemeClr val="accent1">
              <a:lumMod val="50000"/>
            </a:schemeClr>
          </a:solidFill>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solidFill>
                  <a:schemeClr val="bg1"/>
                </a:solidFill>
              </a:rPr>
              <a:t>施設で実施する</a:t>
            </a:r>
            <a:r>
              <a:rPr lang="en-US" altLang="ja-JP" dirty="0">
                <a:solidFill>
                  <a:schemeClr val="bg1"/>
                </a:solidFill>
              </a:rPr>
              <a:t>BCP</a:t>
            </a:r>
            <a:r>
              <a:rPr lang="ja-JP" altLang="en-US" dirty="0">
                <a:solidFill>
                  <a:schemeClr val="bg1"/>
                </a:solidFill>
              </a:rPr>
              <a:t>訓練（感染症）</a:t>
            </a:r>
          </a:p>
        </p:txBody>
      </p:sp>
    </p:spTree>
    <p:extLst>
      <p:ext uri="{BB962C8B-B14F-4D97-AF65-F5344CB8AC3E}">
        <p14:creationId xmlns:p14="http://schemas.microsoft.com/office/powerpoint/2010/main" val="3695760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a:extLst>
              <a:ext uri="{FF2B5EF4-FFF2-40B4-BE49-F238E27FC236}">
                <a16:creationId xmlns:a16="http://schemas.microsoft.com/office/drawing/2014/main" id="{4FCFC681-4AEE-42D4-A0BB-60D313AAA85B}"/>
              </a:ext>
            </a:extLst>
          </p:cNvPr>
          <p:cNvSpPr txBox="1">
            <a:spLocks/>
          </p:cNvSpPr>
          <p:nvPr/>
        </p:nvSpPr>
        <p:spPr>
          <a:xfrm>
            <a:off x="0" y="0"/>
            <a:ext cx="12192000" cy="720000"/>
          </a:xfrm>
          <a:prstGeom prst="rect">
            <a:avLst/>
          </a:prstGeom>
          <a:solidFill>
            <a:schemeClr val="accent1">
              <a:lumMod val="50000"/>
            </a:schemeClr>
          </a:solidFill>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solidFill>
                  <a:schemeClr val="bg1"/>
                </a:solidFill>
              </a:rPr>
              <a:t>参考：</a:t>
            </a:r>
            <a:r>
              <a:rPr lang="en-US" altLang="ja-JP" dirty="0">
                <a:solidFill>
                  <a:schemeClr val="bg1"/>
                </a:solidFill>
              </a:rPr>
              <a:t>BCP</a:t>
            </a:r>
            <a:r>
              <a:rPr lang="ja-JP" altLang="en-US" dirty="0">
                <a:solidFill>
                  <a:schemeClr val="bg1"/>
                </a:solidFill>
              </a:rPr>
              <a:t>訓練（感染症）の特徴</a:t>
            </a:r>
          </a:p>
        </p:txBody>
      </p:sp>
      <p:graphicFrame>
        <p:nvGraphicFramePr>
          <p:cNvPr id="3" name="表 3">
            <a:extLst>
              <a:ext uri="{FF2B5EF4-FFF2-40B4-BE49-F238E27FC236}">
                <a16:creationId xmlns:a16="http://schemas.microsoft.com/office/drawing/2014/main" id="{13B6C515-92CE-4CBF-835B-5F6A8AFB79B9}"/>
              </a:ext>
            </a:extLst>
          </p:cNvPr>
          <p:cNvGraphicFramePr>
            <a:graphicFrameLocks noGrp="1"/>
          </p:cNvGraphicFramePr>
          <p:nvPr>
            <p:extLst>
              <p:ext uri="{D42A27DB-BD31-4B8C-83A1-F6EECF244321}">
                <p14:modId xmlns:p14="http://schemas.microsoft.com/office/powerpoint/2010/main" val="283381766"/>
              </p:ext>
            </p:extLst>
          </p:nvPr>
        </p:nvGraphicFramePr>
        <p:xfrm>
          <a:off x="0" y="908292"/>
          <a:ext cx="12192000" cy="5645068"/>
        </p:xfrm>
        <a:graphic>
          <a:graphicData uri="http://schemas.openxmlformats.org/drawingml/2006/table">
            <a:tbl>
              <a:tblPr firstRow="1" bandRow="1">
                <a:tableStyleId>{F5AB1C69-6EDB-4FF4-983F-18BD219EF322}</a:tableStyleId>
              </a:tblPr>
              <a:tblGrid>
                <a:gridCol w="2438400">
                  <a:extLst>
                    <a:ext uri="{9D8B030D-6E8A-4147-A177-3AD203B41FA5}">
                      <a16:colId xmlns:a16="http://schemas.microsoft.com/office/drawing/2014/main" val="2033633454"/>
                    </a:ext>
                  </a:extLst>
                </a:gridCol>
                <a:gridCol w="2438400">
                  <a:extLst>
                    <a:ext uri="{9D8B030D-6E8A-4147-A177-3AD203B41FA5}">
                      <a16:colId xmlns:a16="http://schemas.microsoft.com/office/drawing/2014/main" val="1677219365"/>
                    </a:ext>
                  </a:extLst>
                </a:gridCol>
                <a:gridCol w="2438400">
                  <a:extLst>
                    <a:ext uri="{9D8B030D-6E8A-4147-A177-3AD203B41FA5}">
                      <a16:colId xmlns:a16="http://schemas.microsoft.com/office/drawing/2014/main" val="1420581676"/>
                    </a:ext>
                  </a:extLst>
                </a:gridCol>
                <a:gridCol w="2438400">
                  <a:extLst>
                    <a:ext uri="{9D8B030D-6E8A-4147-A177-3AD203B41FA5}">
                      <a16:colId xmlns:a16="http://schemas.microsoft.com/office/drawing/2014/main" val="2547364198"/>
                    </a:ext>
                  </a:extLst>
                </a:gridCol>
                <a:gridCol w="2438400">
                  <a:extLst>
                    <a:ext uri="{9D8B030D-6E8A-4147-A177-3AD203B41FA5}">
                      <a16:colId xmlns:a16="http://schemas.microsoft.com/office/drawing/2014/main" val="925795305"/>
                    </a:ext>
                  </a:extLst>
                </a:gridCol>
              </a:tblGrid>
              <a:tr h="356069">
                <a:tc>
                  <a:txBody>
                    <a:bodyPr/>
                    <a:lstStyle/>
                    <a:p>
                      <a:pPr algn="ctr"/>
                      <a:endParaRPr kumimoji="1" lang="ja-JP" altLang="en-US" sz="1600" dirty="0"/>
                    </a:p>
                  </a:txBody>
                  <a:tcPr anchor="ctr"/>
                </a:tc>
                <a:tc>
                  <a:txBody>
                    <a:bodyPr/>
                    <a:lstStyle/>
                    <a:p>
                      <a:pPr algn="ctr"/>
                      <a:r>
                        <a:rPr kumimoji="1" lang="ja-JP" altLang="en-US" sz="1600" dirty="0"/>
                        <a:t>実技</a:t>
                      </a:r>
                    </a:p>
                  </a:txBody>
                  <a:tcPr anchor="ctr"/>
                </a:tc>
                <a:tc>
                  <a:txBody>
                    <a:bodyPr/>
                    <a:lstStyle/>
                    <a:p>
                      <a:pPr algn="ctr"/>
                      <a:r>
                        <a:rPr kumimoji="1" lang="ja-JP" altLang="en-US" sz="1600" dirty="0"/>
                        <a:t>読合せ</a:t>
                      </a:r>
                    </a:p>
                  </a:txBody>
                  <a:tcPr anchor="ctr"/>
                </a:tc>
                <a:tc>
                  <a:txBody>
                    <a:bodyPr/>
                    <a:lstStyle/>
                    <a:p>
                      <a:pPr algn="ctr"/>
                      <a:r>
                        <a:rPr kumimoji="1" lang="ja-JP" altLang="en-US" sz="1600" dirty="0"/>
                        <a:t>ロールプレイング</a:t>
                      </a:r>
                    </a:p>
                  </a:txBody>
                  <a:tcPr anchor="ctr"/>
                </a:tc>
                <a:tc>
                  <a:txBody>
                    <a:bodyPr/>
                    <a:lstStyle/>
                    <a:p>
                      <a:pPr algn="ctr"/>
                      <a:r>
                        <a:rPr kumimoji="1" lang="ja-JP" altLang="en-US" sz="1600" dirty="0"/>
                        <a:t>ワークショップ</a:t>
                      </a:r>
                    </a:p>
                  </a:txBody>
                  <a:tcPr anchor="ctr"/>
                </a:tc>
                <a:extLst>
                  <a:ext uri="{0D108BD9-81ED-4DB2-BD59-A6C34878D82A}">
                    <a16:rowId xmlns:a16="http://schemas.microsoft.com/office/drawing/2014/main" val="1805128714"/>
                  </a:ext>
                </a:extLst>
              </a:tr>
              <a:tr h="811348">
                <a:tc rowSpan="2">
                  <a:txBody>
                    <a:bodyPr/>
                    <a:lstStyle/>
                    <a:p>
                      <a:pPr algn="ctr"/>
                      <a:r>
                        <a:rPr kumimoji="1" lang="ja-JP" altLang="en-US" sz="1600" dirty="0"/>
                        <a:t>得られる主な成果</a:t>
                      </a:r>
                      <a:endParaRPr kumimoji="1" lang="en-US" altLang="ja-JP" sz="1600" dirty="0"/>
                    </a:p>
                    <a:p>
                      <a:pPr algn="ctr"/>
                      <a:r>
                        <a:rPr kumimoji="1" lang="ja-JP" altLang="en-US" sz="1600" dirty="0"/>
                        <a:t>（実施目的）</a:t>
                      </a:r>
                    </a:p>
                  </a:txBody>
                  <a:tcPr anchor="ctr"/>
                </a:tc>
                <a:tc>
                  <a:txBody>
                    <a:bodyPr/>
                    <a:lstStyle/>
                    <a:p>
                      <a:pPr algn="ctr"/>
                      <a:r>
                        <a:rPr kumimoji="1" lang="ja-JP" altLang="en-US" sz="1600" dirty="0"/>
                        <a:t>動作・手順の理解・体得</a:t>
                      </a:r>
                    </a:p>
                  </a:txBody>
                  <a:tcPr anchor="ctr"/>
                </a:tc>
                <a:tc>
                  <a:txBody>
                    <a:bodyPr/>
                    <a:lstStyle/>
                    <a:p>
                      <a:pPr algn="ctr"/>
                      <a:r>
                        <a:rPr kumimoji="1" lang="ja-JP" altLang="en-US" sz="1600" dirty="0"/>
                        <a:t>ルール・手順の理解</a:t>
                      </a:r>
                    </a:p>
                  </a:txBody>
                  <a:tcPr anchor="ctr"/>
                </a:tc>
                <a:tc>
                  <a:txBody>
                    <a:bodyPr/>
                    <a:lstStyle/>
                    <a:p>
                      <a:pPr algn="ctr"/>
                      <a:r>
                        <a:rPr kumimoji="1" lang="ja-JP" altLang="en-US" sz="1600" dirty="0"/>
                        <a:t>一連の流れや役割の理解</a:t>
                      </a:r>
                    </a:p>
                  </a:txBody>
                  <a:tcPr anchor="ctr"/>
                </a:tc>
                <a:tc>
                  <a:txBody>
                    <a:bodyPr/>
                    <a:lstStyle/>
                    <a:p>
                      <a:pPr algn="ctr"/>
                      <a:r>
                        <a:rPr kumimoji="1" lang="ja-JP" altLang="en-US" sz="1600" dirty="0"/>
                        <a:t>個別具体的な課題解決・状況への対処に関する共通認識の獲得</a:t>
                      </a:r>
                    </a:p>
                  </a:txBody>
                  <a:tcPr anchor="ctr"/>
                </a:tc>
                <a:extLst>
                  <a:ext uri="{0D108BD9-81ED-4DB2-BD59-A6C34878D82A}">
                    <a16:rowId xmlns:a16="http://schemas.microsoft.com/office/drawing/2014/main" val="1212618021"/>
                  </a:ext>
                </a:extLst>
              </a:tr>
              <a:tr h="356069">
                <a:tc vMerge="1">
                  <a:txBody>
                    <a:bodyPr/>
                    <a:lstStyle/>
                    <a:p>
                      <a:pPr algn="ctr"/>
                      <a:endParaRPr kumimoji="1" lang="ja-JP" altLang="en-US" dirty="0"/>
                    </a:p>
                  </a:txBody>
                  <a:tcPr anchor="ctr"/>
                </a:tc>
                <a:tc gridSpan="4">
                  <a:txBody>
                    <a:bodyPr/>
                    <a:lstStyle/>
                    <a:p>
                      <a:pPr algn="ctr"/>
                      <a:r>
                        <a:rPr kumimoji="1" lang="ja-JP" altLang="en-US" sz="1600" dirty="0"/>
                        <a:t>課題の洗出し</a:t>
                      </a:r>
                    </a:p>
                  </a:txBody>
                  <a:tcPr anchor="ctr"/>
                </a:tc>
                <a:tc hMerge="1">
                  <a:txBody>
                    <a:bodyPr/>
                    <a:lstStyle/>
                    <a:p>
                      <a:pPr algn="ctr"/>
                      <a:endParaRPr kumimoji="1" lang="ja-JP" altLang="en-US" dirty="0"/>
                    </a:p>
                  </a:txBody>
                  <a:tcPr anchor="ctr"/>
                </a:tc>
                <a:tc hMerge="1">
                  <a:txBody>
                    <a:bodyPr/>
                    <a:lstStyle/>
                    <a:p>
                      <a:pPr algn="ctr"/>
                      <a:endParaRPr kumimoji="1" lang="ja-JP" altLang="en-US" dirty="0"/>
                    </a:p>
                  </a:txBody>
                  <a:tcPr anchor="ctr"/>
                </a:tc>
                <a:tc hMerge="1">
                  <a:txBody>
                    <a:bodyPr/>
                    <a:lstStyle/>
                    <a:p>
                      <a:pPr algn="ctr"/>
                      <a:endParaRPr kumimoji="1" lang="ja-JP" altLang="en-US" dirty="0"/>
                    </a:p>
                  </a:txBody>
                  <a:tcPr anchor="ctr"/>
                </a:tc>
                <a:extLst>
                  <a:ext uri="{0D108BD9-81ED-4DB2-BD59-A6C34878D82A}">
                    <a16:rowId xmlns:a16="http://schemas.microsoft.com/office/drawing/2014/main" val="3594956580"/>
                  </a:ext>
                </a:extLst>
              </a:tr>
              <a:tr h="570949">
                <a:tc>
                  <a:txBody>
                    <a:bodyPr/>
                    <a:lstStyle/>
                    <a:p>
                      <a:pPr algn="ctr"/>
                      <a:r>
                        <a:rPr kumimoji="1" lang="ja-JP" altLang="en-US" sz="1600" dirty="0"/>
                        <a:t>訓練中の身体の動きの割合</a:t>
                      </a:r>
                    </a:p>
                  </a:txBody>
                  <a:tcPr anchor="ctr"/>
                </a:tc>
                <a:tc>
                  <a:txBody>
                    <a:bodyPr/>
                    <a:lstStyle/>
                    <a:p>
                      <a:pPr algn="ctr"/>
                      <a:r>
                        <a:rPr kumimoji="1" lang="ja-JP" altLang="en-US" sz="1600" dirty="0"/>
                        <a:t>大</a:t>
                      </a:r>
                    </a:p>
                  </a:txBody>
                  <a:tcPr anchor="ctr"/>
                </a:tc>
                <a:tc>
                  <a:txBody>
                    <a:bodyPr/>
                    <a:lstStyle/>
                    <a:p>
                      <a:pPr algn="ctr"/>
                      <a:r>
                        <a:rPr kumimoji="1" lang="ja-JP" altLang="en-US" sz="1600" dirty="0"/>
                        <a:t>なし</a:t>
                      </a:r>
                    </a:p>
                  </a:txBody>
                  <a:tcPr anchor="ctr"/>
                </a:tc>
                <a:tc>
                  <a:txBody>
                    <a:bodyPr/>
                    <a:lstStyle/>
                    <a:p>
                      <a:pPr algn="ctr"/>
                      <a:r>
                        <a:rPr kumimoji="1" lang="ja-JP" altLang="en-US" sz="1600" dirty="0"/>
                        <a:t>中～大</a:t>
                      </a:r>
                    </a:p>
                  </a:txBody>
                  <a:tcPr anchor="ctr"/>
                </a:tc>
                <a:tc>
                  <a:txBody>
                    <a:bodyPr/>
                    <a:lstStyle/>
                    <a:p>
                      <a:pPr algn="ctr"/>
                      <a:r>
                        <a:rPr kumimoji="1" lang="ja-JP" altLang="en-US" sz="1600" dirty="0"/>
                        <a:t>なし</a:t>
                      </a:r>
                    </a:p>
                  </a:txBody>
                  <a:tcPr anchor="ctr"/>
                </a:tc>
                <a:extLst>
                  <a:ext uri="{0D108BD9-81ED-4DB2-BD59-A6C34878D82A}">
                    <a16:rowId xmlns:a16="http://schemas.microsoft.com/office/drawing/2014/main" val="4078384680"/>
                  </a:ext>
                </a:extLst>
              </a:tr>
              <a:tr h="356069">
                <a:tc>
                  <a:txBody>
                    <a:bodyPr/>
                    <a:lstStyle/>
                    <a:p>
                      <a:pPr algn="ctr"/>
                      <a:r>
                        <a:rPr kumimoji="1" lang="ja-JP" altLang="en-US" sz="1600" dirty="0"/>
                        <a:t>訓練中の議論の割合</a:t>
                      </a:r>
                    </a:p>
                  </a:txBody>
                  <a:tcPr anchor="ctr"/>
                </a:tc>
                <a:tc>
                  <a:txBody>
                    <a:bodyPr/>
                    <a:lstStyle/>
                    <a:p>
                      <a:pPr algn="ctr"/>
                      <a:r>
                        <a:rPr kumimoji="1" lang="ja-JP" altLang="en-US" sz="1600" dirty="0"/>
                        <a:t>小</a:t>
                      </a:r>
                    </a:p>
                  </a:txBody>
                  <a:tcPr anchor="ctr"/>
                </a:tc>
                <a:tc>
                  <a:txBody>
                    <a:bodyPr/>
                    <a:lstStyle/>
                    <a:p>
                      <a:pPr algn="ctr"/>
                      <a:r>
                        <a:rPr kumimoji="1" lang="ja-JP" altLang="en-US" sz="1600" dirty="0"/>
                        <a:t>中</a:t>
                      </a:r>
                    </a:p>
                  </a:txBody>
                  <a:tcPr anchor="ctr"/>
                </a:tc>
                <a:tc>
                  <a:txBody>
                    <a:bodyPr/>
                    <a:lstStyle/>
                    <a:p>
                      <a:pPr algn="ctr"/>
                      <a:r>
                        <a:rPr kumimoji="1" lang="ja-JP" altLang="en-US" sz="1600" dirty="0"/>
                        <a:t>小～中</a:t>
                      </a:r>
                    </a:p>
                  </a:txBody>
                  <a:tcPr anchor="ctr"/>
                </a:tc>
                <a:tc>
                  <a:txBody>
                    <a:bodyPr/>
                    <a:lstStyle/>
                    <a:p>
                      <a:pPr algn="ctr"/>
                      <a:r>
                        <a:rPr kumimoji="1" lang="ja-JP" altLang="en-US" sz="1600" dirty="0"/>
                        <a:t>大</a:t>
                      </a:r>
                    </a:p>
                  </a:txBody>
                  <a:tcPr anchor="ctr"/>
                </a:tc>
                <a:extLst>
                  <a:ext uri="{0D108BD9-81ED-4DB2-BD59-A6C34878D82A}">
                    <a16:rowId xmlns:a16="http://schemas.microsoft.com/office/drawing/2014/main" val="3473514895"/>
                  </a:ext>
                </a:extLst>
              </a:tr>
              <a:tr h="369214">
                <a:tc>
                  <a:txBody>
                    <a:bodyPr/>
                    <a:lstStyle/>
                    <a:p>
                      <a:pPr algn="ctr"/>
                      <a:r>
                        <a:rPr kumimoji="1" lang="ja-JP" altLang="en-US" sz="1600" dirty="0">
                          <a:solidFill>
                            <a:srgbClr val="C00000"/>
                          </a:solidFill>
                        </a:rPr>
                        <a:t>準備の手間</a:t>
                      </a:r>
                    </a:p>
                  </a:txBody>
                  <a:tcPr anchor="ctr"/>
                </a:tc>
                <a:tc>
                  <a:txBody>
                    <a:bodyPr/>
                    <a:lstStyle/>
                    <a:p>
                      <a:pPr algn="ctr"/>
                      <a:r>
                        <a:rPr kumimoji="1" lang="ja-JP" altLang="en-US" sz="1600" dirty="0">
                          <a:solidFill>
                            <a:srgbClr val="C00000"/>
                          </a:solidFill>
                        </a:rPr>
                        <a:t>小</a:t>
                      </a:r>
                    </a:p>
                  </a:txBody>
                  <a:tcPr anchor="ctr"/>
                </a:tc>
                <a:tc>
                  <a:txBody>
                    <a:bodyPr/>
                    <a:lstStyle/>
                    <a:p>
                      <a:pPr algn="ctr"/>
                      <a:r>
                        <a:rPr kumimoji="1" lang="ja-JP" altLang="en-US" sz="1600" dirty="0">
                          <a:solidFill>
                            <a:srgbClr val="C00000"/>
                          </a:solidFill>
                        </a:rPr>
                        <a:t>小～中</a:t>
                      </a:r>
                    </a:p>
                  </a:txBody>
                  <a:tcPr anchor="ctr"/>
                </a:tc>
                <a:tc>
                  <a:txBody>
                    <a:bodyPr/>
                    <a:lstStyle/>
                    <a:p>
                      <a:pPr algn="ctr"/>
                      <a:r>
                        <a:rPr kumimoji="1" lang="ja-JP" altLang="en-US" sz="1600" dirty="0">
                          <a:solidFill>
                            <a:srgbClr val="C00000"/>
                          </a:solidFill>
                        </a:rPr>
                        <a:t>大</a:t>
                      </a:r>
                    </a:p>
                  </a:txBody>
                  <a:tcPr anchor="ctr"/>
                </a:tc>
                <a:tc>
                  <a:txBody>
                    <a:bodyPr/>
                    <a:lstStyle/>
                    <a:p>
                      <a:pPr algn="ctr"/>
                      <a:r>
                        <a:rPr kumimoji="1" lang="ja-JP" altLang="en-US" sz="1600" dirty="0">
                          <a:solidFill>
                            <a:srgbClr val="C00000"/>
                          </a:solidFill>
                        </a:rPr>
                        <a:t>大</a:t>
                      </a:r>
                    </a:p>
                  </a:txBody>
                  <a:tcPr anchor="ctr"/>
                </a:tc>
                <a:extLst>
                  <a:ext uri="{0D108BD9-81ED-4DB2-BD59-A6C34878D82A}">
                    <a16:rowId xmlns:a16="http://schemas.microsoft.com/office/drawing/2014/main" val="2846440567"/>
                  </a:ext>
                </a:extLst>
              </a:tr>
              <a:tr h="570949">
                <a:tc>
                  <a:txBody>
                    <a:bodyPr/>
                    <a:lstStyle/>
                    <a:p>
                      <a:pPr algn="ctr"/>
                      <a:r>
                        <a:rPr kumimoji="1" lang="ja-JP" altLang="en-US" sz="1600" dirty="0"/>
                        <a:t>主たる参加者</a:t>
                      </a:r>
                    </a:p>
                  </a:txBody>
                  <a:tcPr anchor="ctr"/>
                </a:tc>
                <a:tc>
                  <a:txBody>
                    <a:bodyPr/>
                    <a:lstStyle/>
                    <a:p>
                      <a:pPr algn="ctr"/>
                      <a:r>
                        <a:rPr kumimoji="1" lang="ja-JP" altLang="en-US" sz="1600" dirty="0"/>
                        <a:t>有事に当該動作が求められる者</a:t>
                      </a:r>
                    </a:p>
                  </a:txBody>
                  <a:tcPr anchor="ctr"/>
                </a:tc>
                <a:tc>
                  <a:txBody>
                    <a:bodyPr/>
                    <a:lstStyle/>
                    <a:p>
                      <a:pPr algn="ctr"/>
                      <a:r>
                        <a:rPr kumimoji="1" lang="ja-JP" altLang="en-US" sz="1600" dirty="0"/>
                        <a:t>有事に当該役割が求められる者</a:t>
                      </a:r>
                    </a:p>
                  </a:txBody>
                  <a:tcPr anchor="ctr"/>
                </a:tc>
                <a:tc>
                  <a:txBody>
                    <a:bodyPr/>
                    <a:lstStyle/>
                    <a:p>
                      <a:pPr algn="ctr"/>
                      <a:r>
                        <a:rPr kumimoji="1" lang="ja-JP" altLang="en-US" sz="1600" dirty="0"/>
                        <a:t>対策本部要員</a:t>
                      </a:r>
                    </a:p>
                  </a:txBody>
                  <a:tcPr anchor="ctr"/>
                </a:tc>
                <a:tc>
                  <a:txBody>
                    <a:bodyPr/>
                    <a:lstStyle/>
                    <a:p>
                      <a:pPr algn="ctr"/>
                      <a:r>
                        <a:rPr kumimoji="1" lang="ja-JP" altLang="en-US" sz="1600" dirty="0"/>
                        <a:t>訓練目的に沿った設問への回答が出せる者</a:t>
                      </a:r>
                    </a:p>
                  </a:txBody>
                  <a:tcPr anchor="ctr"/>
                </a:tc>
                <a:extLst>
                  <a:ext uri="{0D108BD9-81ED-4DB2-BD59-A6C34878D82A}">
                    <a16:rowId xmlns:a16="http://schemas.microsoft.com/office/drawing/2014/main" val="4226382335"/>
                  </a:ext>
                </a:extLst>
              </a:tr>
              <a:tr h="570949">
                <a:tc>
                  <a:txBody>
                    <a:bodyPr/>
                    <a:lstStyle/>
                    <a:p>
                      <a:pPr algn="ctr"/>
                      <a:r>
                        <a:rPr kumimoji="1" lang="ja-JP" altLang="en-US" sz="1600" dirty="0">
                          <a:solidFill>
                            <a:srgbClr val="C00000"/>
                          </a:solidFill>
                        </a:rPr>
                        <a:t>初動対応の検証</a:t>
                      </a:r>
                      <a:endParaRPr kumimoji="1" lang="en-US" altLang="ja-JP" sz="1600" dirty="0">
                        <a:solidFill>
                          <a:srgbClr val="C00000"/>
                        </a:solidFill>
                      </a:endParaRPr>
                    </a:p>
                    <a:p>
                      <a:pPr algn="ctr"/>
                      <a:r>
                        <a:rPr kumimoji="1" lang="ja-JP" altLang="en-US" sz="1600" dirty="0">
                          <a:solidFill>
                            <a:srgbClr val="C00000"/>
                          </a:solidFill>
                        </a:rPr>
                        <a:t>（感染症）</a:t>
                      </a:r>
                    </a:p>
                  </a:txBody>
                  <a:tcPr anchor="ctr"/>
                </a:tc>
                <a:tc>
                  <a:txBody>
                    <a:bodyPr/>
                    <a:lstStyle/>
                    <a:p>
                      <a:pPr algn="ctr"/>
                      <a:r>
                        <a:rPr kumimoji="1" lang="ja-JP" altLang="en-US" sz="1600" dirty="0">
                          <a:solidFill>
                            <a:srgbClr val="C00000"/>
                          </a:solidFill>
                        </a:rPr>
                        <a:t>○</a:t>
                      </a:r>
                      <a:endParaRPr kumimoji="1" lang="en-US" altLang="ja-JP" sz="1600" dirty="0">
                        <a:solidFill>
                          <a:srgbClr val="C00000"/>
                        </a:solidFill>
                      </a:endParaRPr>
                    </a:p>
                    <a:p>
                      <a:pPr algn="ctr"/>
                      <a:r>
                        <a:rPr kumimoji="1" lang="ja-JP" altLang="en-US" sz="1600" dirty="0">
                          <a:solidFill>
                            <a:srgbClr val="C00000"/>
                          </a:solidFill>
                        </a:rPr>
                        <a:t>防護具着脱・消毒手順</a:t>
                      </a:r>
                    </a:p>
                  </a:txBody>
                  <a:tcPr anchor="ctr"/>
                </a:tc>
                <a:tc>
                  <a:txBody>
                    <a:bodyPr/>
                    <a:lstStyle/>
                    <a:p>
                      <a:pPr algn="ctr"/>
                      <a:r>
                        <a:rPr kumimoji="1" lang="ja-JP" altLang="en-US" sz="1600" dirty="0">
                          <a:solidFill>
                            <a:srgbClr val="C00000"/>
                          </a:solidFill>
                        </a:rPr>
                        <a:t>○</a:t>
                      </a:r>
                      <a:endParaRPr kumimoji="1" lang="en-US" altLang="ja-JP" sz="1600" dirty="0">
                        <a:solidFill>
                          <a:srgbClr val="C00000"/>
                        </a:solidFill>
                      </a:endParaRPr>
                    </a:p>
                    <a:p>
                      <a:pPr algn="ctr"/>
                      <a:r>
                        <a:rPr kumimoji="1" lang="ja-JP" altLang="en-US" sz="1600" dirty="0">
                          <a:solidFill>
                            <a:srgbClr val="C00000"/>
                          </a:solidFill>
                        </a:rPr>
                        <a:t>マニュアル等</a:t>
                      </a:r>
                    </a:p>
                  </a:txBody>
                  <a:tcPr anchor="ctr"/>
                </a:tc>
                <a:tc>
                  <a:txBody>
                    <a:bodyPr/>
                    <a:lstStyle/>
                    <a:p>
                      <a:pPr algn="ctr"/>
                      <a:r>
                        <a:rPr kumimoji="1" lang="ja-JP" altLang="en-US" sz="1600" dirty="0">
                          <a:solidFill>
                            <a:srgbClr val="C00000"/>
                          </a:solidFill>
                        </a:rPr>
                        <a:t>△</a:t>
                      </a:r>
                    </a:p>
                  </a:txBody>
                  <a:tcPr anchor="ctr"/>
                </a:tc>
                <a:tc>
                  <a:txBody>
                    <a:bodyPr/>
                    <a:lstStyle/>
                    <a:p>
                      <a:pPr algn="ctr"/>
                      <a:r>
                        <a:rPr kumimoji="1" lang="ja-JP" altLang="en-US" sz="1600" dirty="0">
                          <a:solidFill>
                            <a:srgbClr val="C00000"/>
                          </a:solidFill>
                        </a:rPr>
                        <a:t>◎</a:t>
                      </a:r>
                    </a:p>
                  </a:txBody>
                  <a:tcPr anchor="ctr"/>
                </a:tc>
                <a:extLst>
                  <a:ext uri="{0D108BD9-81ED-4DB2-BD59-A6C34878D82A}">
                    <a16:rowId xmlns:a16="http://schemas.microsoft.com/office/drawing/2014/main" val="3160371271"/>
                  </a:ext>
                </a:extLst>
              </a:tr>
              <a:tr h="356069">
                <a:tc>
                  <a:txBody>
                    <a:bodyPr/>
                    <a:lstStyle/>
                    <a:p>
                      <a:pPr algn="ctr"/>
                      <a:r>
                        <a:rPr kumimoji="1" lang="ja-JP" altLang="en-US" sz="1600" dirty="0"/>
                        <a:t>訓練中の参加者の動き方</a:t>
                      </a:r>
                    </a:p>
                  </a:txBody>
                  <a:tcPr anchor="ctr"/>
                </a:tc>
                <a:tc>
                  <a:txBody>
                    <a:bodyPr/>
                    <a:lstStyle/>
                    <a:p>
                      <a:pPr algn="ctr"/>
                      <a:endParaRPr kumimoji="1" lang="ja-JP" altLang="en-US" sz="1600" dirty="0"/>
                    </a:p>
                  </a:txBody>
                  <a:tcPr anchor="ctr"/>
                </a:tc>
                <a:tc>
                  <a:txBody>
                    <a:bodyPr/>
                    <a:lstStyle/>
                    <a:p>
                      <a:pPr algn="ctr"/>
                      <a:endParaRPr kumimoji="1" lang="ja-JP" altLang="en-US" sz="1600" dirty="0"/>
                    </a:p>
                  </a:txBody>
                  <a:tcPr anchor="ctr"/>
                </a:tc>
                <a:tc>
                  <a:txBody>
                    <a:bodyPr/>
                    <a:lstStyle/>
                    <a:p>
                      <a:pPr algn="ctr"/>
                      <a:r>
                        <a:rPr kumimoji="1" lang="ja-JP" altLang="en-US" sz="1600" dirty="0"/>
                        <a:t>動きが中心</a:t>
                      </a:r>
                      <a:endParaRPr kumimoji="1" lang="en-US" altLang="ja-JP" sz="1600" dirty="0"/>
                    </a:p>
                  </a:txBody>
                  <a:tcPr anchor="ctr"/>
                </a:tc>
                <a:tc>
                  <a:txBody>
                    <a:bodyPr/>
                    <a:lstStyle/>
                    <a:p>
                      <a:pPr algn="ctr"/>
                      <a:r>
                        <a:rPr kumimoji="1" lang="ja-JP" altLang="en-US" sz="1600" dirty="0"/>
                        <a:t>議論が中心</a:t>
                      </a:r>
                    </a:p>
                  </a:txBody>
                  <a:tcPr anchor="ctr"/>
                </a:tc>
                <a:extLst>
                  <a:ext uri="{0D108BD9-81ED-4DB2-BD59-A6C34878D82A}">
                    <a16:rowId xmlns:a16="http://schemas.microsoft.com/office/drawing/2014/main" val="182908827"/>
                  </a:ext>
                </a:extLst>
              </a:tr>
              <a:tr h="570949">
                <a:tc>
                  <a:txBody>
                    <a:bodyPr/>
                    <a:lstStyle/>
                    <a:p>
                      <a:pPr algn="ctr"/>
                      <a:r>
                        <a:rPr kumimoji="1" lang="ja-JP" altLang="en-US" sz="1600" dirty="0"/>
                        <a:t>判断・行動にかけられる時間</a:t>
                      </a:r>
                    </a:p>
                  </a:txBody>
                  <a:tcPr anchor="ctr"/>
                </a:tc>
                <a:tc>
                  <a:txBody>
                    <a:bodyPr/>
                    <a:lstStyle/>
                    <a:p>
                      <a:pPr algn="ctr"/>
                      <a:endParaRPr kumimoji="1" lang="ja-JP" altLang="en-US" sz="1600" dirty="0"/>
                    </a:p>
                  </a:txBody>
                  <a:tcPr anchor="ctr"/>
                </a:tc>
                <a:tc>
                  <a:txBody>
                    <a:bodyPr/>
                    <a:lstStyle/>
                    <a:p>
                      <a:pPr algn="ctr"/>
                      <a:endParaRPr kumimoji="1" lang="ja-JP" altLang="en-US" sz="1600" dirty="0"/>
                    </a:p>
                  </a:txBody>
                  <a:tcPr anchor="ctr"/>
                </a:tc>
                <a:tc>
                  <a:txBody>
                    <a:bodyPr/>
                    <a:lstStyle/>
                    <a:p>
                      <a:pPr algn="ctr"/>
                      <a:r>
                        <a:rPr kumimoji="1" lang="ja-JP" altLang="en-US" sz="1600" dirty="0"/>
                        <a:t>短い</a:t>
                      </a:r>
                    </a:p>
                  </a:txBody>
                  <a:tcPr anchor="ctr"/>
                </a:tc>
                <a:tc>
                  <a:txBody>
                    <a:bodyPr/>
                    <a:lstStyle/>
                    <a:p>
                      <a:pPr algn="ctr"/>
                      <a:r>
                        <a:rPr kumimoji="1" lang="ja-JP" altLang="en-US" sz="1600" dirty="0"/>
                        <a:t>長い</a:t>
                      </a:r>
                    </a:p>
                  </a:txBody>
                  <a:tcPr anchor="ctr"/>
                </a:tc>
                <a:extLst>
                  <a:ext uri="{0D108BD9-81ED-4DB2-BD59-A6C34878D82A}">
                    <a16:rowId xmlns:a16="http://schemas.microsoft.com/office/drawing/2014/main" val="3420783744"/>
                  </a:ext>
                </a:extLst>
              </a:tr>
              <a:tr h="356069">
                <a:tc>
                  <a:txBody>
                    <a:bodyPr/>
                    <a:lstStyle/>
                    <a:p>
                      <a:pPr algn="ctr"/>
                      <a:r>
                        <a:rPr kumimoji="1" lang="ja-JP" altLang="en-US" sz="1600" dirty="0"/>
                        <a:t>臨場感の再現要否</a:t>
                      </a:r>
                    </a:p>
                  </a:txBody>
                  <a:tcPr anchor="ctr"/>
                </a:tc>
                <a:tc>
                  <a:txBody>
                    <a:bodyPr/>
                    <a:lstStyle/>
                    <a:p>
                      <a:pPr algn="ctr"/>
                      <a:endParaRPr kumimoji="1" lang="ja-JP" altLang="en-US" sz="1600" dirty="0"/>
                    </a:p>
                  </a:txBody>
                  <a:tcPr anchor="ctr"/>
                </a:tc>
                <a:tc>
                  <a:txBody>
                    <a:bodyPr/>
                    <a:lstStyle/>
                    <a:p>
                      <a:pPr algn="ctr"/>
                      <a:endParaRPr kumimoji="1" lang="ja-JP" altLang="en-US" sz="1600" dirty="0"/>
                    </a:p>
                  </a:txBody>
                  <a:tcPr anchor="ctr"/>
                </a:tc>
                <a:tc>
                  <a:txBody>
                    <a:bodyPr/>
                    <a:lstStyle/>
                    <a:p>
                      <a:pPr algn="ctr"/>
                      <a:r>
                        <a:rPr kumimoji="1" lang="ja-JP" altLang="en-US" sz="1600" dirty="0"/>
                        <a:t>一定の再現が必要</a:t>
                      </a:r>
                    </a:p>
                  </a:txBody>
                  <a:tcPr anchor="ctr"/>
                </a:tc>
                <a:tc>
                  <a:txBody>
                    <a:bodyPr/>
                    <a:lstStyle/>
                    <a:p>
                      <a:pPr algn="ctr"/>
                      <a:r>
                        <a:rPr kumimoji="1" lang="ja-JP" altLang="en-US" sz="1600" dirty="0"/>
                        <a:t>特に再現不要</a:t>
                      </a:r>
                    </a:p>
                  </a:txBody>
                  <a:tcPr anchor="ctr"/>
                </a:tc>
                <a:extLst>
                  <a:ext uri="{0D108BD9-81ED-4DB2-BD59-A6C34878D82A}">
                    <a16:rowId xmlns:a16="http://schemas.microsoft.com/office/drawing/2014/main" val="845567798"/>
                  </a:ext>
                </a:extLst>
              </a:tr>
              <a:tr h="356069">
                <a:tc>
                  <a:txBody>
                    <a:bodyPr/>
                    <a:lstStyle/>
                    <a:p>
                      <a:pPr algn="ctr"/>
                      <a:r>
                        <a:rPr kumimoji="1" lang="ja-JP" altLang="en-US" sz="1600" dirty="0"/>
                        <a:t>参加者の立場</a:t>
                      </a:r>
                    </a:p>
                  </a:txBody>
                  <a:tcPr anchor="ctr"/>
                </a:tc>
                <a:tc>
                  <a:txBody>
                    <a:bodyPr/>
                    <a:lstStyle/>
                    <a:p>
                      <a:pPr algn="ctr"/>
                      <a:endParaRPr kumimoji="1" lang="ja-JP" altLang="en-US" sz="1600" dirty="0"/>
                    </a:p>
                  </a:txBody>
                  <a:tcPr anchor="ctr"/>
                </a:tc>
                <a:tc>
                  <a:txBody>
                    <a:bodyPr/>
                    <a:lstStyle/>
                    <a:p>
                      <a:pPr algn="ctr"/>
                      <a:endParaRPr kumimoji="1" lang="ja-JP" altLang="en-US" sz="1600" dirty="0"/>
                    </a:p>
                  </a:txBody>
                  <a:tcPr anchor="ctr"/>
                </a:tc>
                <a:tc>
                  <a:txBody>
                    <a:bodyPr/>
                    <a:lstStyle/>
                    <a:p>
                      <a:pPr algn="ctr"/>
                      <a:r>
                        <a:rPr kumimoji="1" lang="ja-JP" altLang="en-US" sz="1600" dirty="0"/>
                        <a:t>有事の立場</a:t>
                      </a:r>
                    </a:p>
                  </a:txBody>
                  <a:tcPr anchor="ctr"/>
                </a:tc>
                <a:tc>
                  <a:txBody>
                    <a:bodyPr/>
                    <a:lstStyle/>
                    <a:p>
                      <a:pPr algn="ctr"/>
                      <a:r>
                        <a:rPr kumimoji="1" lang="ja-JP" altLang="en-US" sz="1600" dirty="0"/>
                        <a:t>有事・平時どちらでも可</a:t>
                      </a:r>
                    </a:p>
                  </a:txBody>
                  <a:tcPr anchor="ctr"/>
                </a:tc>
                <a:extLst>
                  <a:ext uri="{0D108BD9-81ED-4DB2-BD59-A6C34878D82A}">
                    <a16:rowId xmlns:a16="http://schemas.microsoft.com/office/drawing/2014/main" val="3770008696"/>
                  </a:ext>
                </a:extLst>
              </a:tr>
            </a:tbl>
          </a:graphicData>
        </a:graphic>
      </p:graphicFrame>
      <p:sp>
        <p:nvSpPr>
          <p:cNvPr id="4" name="テキスト ボックス 3">
            <a:extLst>
              <a:ext uri="{FF2B5EF4-FFF2-40B4-BE49-F238E27FC236}">
                <a16:creationId xmlns:a16="http://schemas.microsoft.com/office/drawing/2014/main" id="{53355510-1779-41AE-91FB-41C1017E2707}"/>
              </a:ext>
            </a:extLst>
          </p:cNvPr>
          <p:cNvSpPr txBox="1"/>
          <p:nvPr/>
        </p:nvSpPr>
        <p:spPr>
          <a:xfrm>
            <a:off x="9125147" y="654011"/>
            <a:ext cx="3066854" cy="276999"/>
          </a:xfrm>
          <a:prstGeom prst="rect">
            <a:avLst/>
          </a:prstGeom>
          <a:noFill/>
        </p:spPr>
        <p:txBody>
          <a:bodyPr wrap="square" rtlCol="0">
            <a:spAutoFit/>
          </a:bodyPr>
          <a:lstStyle/>
          <a:p>
            <a:pPr algn="r"/>
            <a:r>
              <a:rPr lang="ja-JP" altLang="en-US" sz="1200" dirty="0"/>
              <a:t>◎：最適、〇：適当、△：あまり適当でない</a:t>
            </a:r>
            <a:endParaRPr kumimoji="1" lang="ja-JP" altLang="en-US" sz="1200" dirty="0"/>
          </a:p>
        </p:txBody>
      </p:sp>
      <p:cxnSp>
        <p:nvCxnSpPr>
          <p:cNvPr id="6" name="直線コネクタ 5">
            <a:extLst>
              <a:ext uri="{FF2B5EF4-FFF2-40B4-BE49-F238E27FC236}">
                <a16:creationId xmlns:a16="http://schemas.microsoft.com/office/drawing/2014/main" id="{1A8F4B3F-7E54-4656-90E7-B995AB873C48}"/>
              </a:ext>
            </a:extLst>
          </p:cNvPr>
          <p:cNvCxnSpPr>
            <a:cxnSpLocks/>
          </p:cNvCxnSpPr>
          <p:nvPr/>
        </p:nvCxnSpPr>
        <p:spPr>
          <a:xfrm flipH="1">
            <a:off x="2432116" y="4901453"/>
            <a:ext cx="4845376" cy="161285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F9ABD014-8481-4715-88AA-08B92552A232}"/>
              </a:ext>
            </a:extLst>
          </p:cNvPr>
          <p:cNvSpPr txBox="1"/>
          <p:nvPr/>
        </p:nvSpPr>
        <p:spPr>
          <a:xfrm>
            <a:off x="6280114" y="6576729"/>
            <a:ext cx="5817618" cy="276999"/>
          </a:xfrm>
          <a:prstGeom prst="rect">
            <a:avLst/>
          </a:prstGeom>
          <a:noFill/>
        </p:spPr>
        <p:txBody>
          <a:bodyPr wrap="none" rtlCol="0">
            <a:spAutoFit/>
          </a:bodyPr>
          <a:lstStyle/>
          <a:p>
            <a:r>
              <a:rPr kumimoji="1" lang="ja-JP" altLang="en-US" sz="1200" dirty="0"/>
              <a:t>＜参考＞</a:t>
            </a:r>
            <a:r>
              <a:rPr kumimoji="1" lang="en-US" altLang="ja-JP" sz="1200" dirty="0"/>
              <a:t>BCP</a:t>
            </a:r>
            <a:r>
              <a:rPr kumimoji="1" lang="ja-JP" altLang="en-US" sz="1200" dirty="0"/>
              <a:t>の見直し・訓練・展開がわかる本 </a:t>
            </a:r>
            <a:r>
              <a:rPr lang="en-US" altLang="ja-JP" sz="1200" dirty="0"/>
              <a:t>SOMPO</a:t>
            </a:r>
            <a:r>
              <a:rPr lang="ja-JP" altLang="en-US" sz="1200" dirty="0"/>
              <a:t>リスクマネジメント株式会社</a:t>
            </a:r>
            <a:endParaRPr kumimoji="1" lang="ja-JP" altLang="en-US" sz="1200" dirty="0"/>
          </a:p>
        </p:txBody>
      </p:sp>
      <p:sp>
        <p:nvSpPr>
          <p:cNvPr id="8" name="正方形/長方形 7">
            <a:extLst>
              <a:ext uri="{FF2B5EF4-FFF2-40B4-BE49-F238E27FC236}">
                <a16:creationId xmlns:a16="http://schemas.microsoft.com/office/drawing/2014/main" id="{FD05471D-B56F-4895-B5E6-3D579DAF652E}"/>
              </a:ext>
            </a:extLst>
          </p:cNvPr>
          <p:cNvSpPr/>
          <p:nvPr/>
        </p:nvSpPr>
        <p:spPr>
          <a:xfrm>
            <a:off x="2432116" y="903800"/>
            <a:ext cx="2422688" cy="564506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726698D-773C-4811-B740-EEC074773F10}"/>
              </a:ext>
            </a:extLst>
          </p:cNvPr>
          <p:cNvSpPr/>
          <p:nvPr/>
        </p:nvSpPr>
        <p:spPr>
          <a:xfrm>
            <a:off x="4854804" y="903800"/>
            <a:ext cx="2422688" cy="564956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D92DB772-90C5-4E2F-A9D2-D2655A579BC7}"/>
              </a:ext>
            </a:extLst>
          </p:cNvPr>
          <p:cNvSpPr/>
          <p:nvPr/>
        </p:nvSpPr>
        <p:spPr>
          <a:xfrm>
            <a:off x="9769312" y="903800"/>
            <a:ext cx="2422688" cy="567292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31470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5B3B9DE3-DA95-46DB-A833-E04B7ED8D58E}"/>
              </a:ext>
            </a:extLst>
          </p:cNvPr>
          <p:cNvSpPr txBox="1">
            <a:spLocks/>
          </p:cNvSpPr>
          <p:nvPr/>
        </p:nvSpPr>
        <p:spPr>
          <a:xfrm>
            <a:off x="0" y="0"/>
            <a:ext cx="12192000" cy="720000"/>
          </a:xfrm>
          <a:prstGeom prst="rect">
            <a:avLst/>
          </a:prstGeom>
          <a:solidFill>
            <a:schemeClr val="accent1">
              <a:lumMod val="50000"/>
            </a:schemeClr>
          </a:solidFill>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solidFill>
                  <a:schemeClr val="bg1"/>
                </a:solidFill>
              </a:rPr>
              <a:t>参考資料　</a:t>
            </a:r>
            <a:r>
              <a:rPr lang="ja-JP" altLang="en-US" sz="3200" dirty="0">
                <a:solidFill>
                  <a:schemeClr val="bg1"/>
                </a:solidFill>
              </a:rPr>
              <a:t>介護施設のマニュアル、訓練ツール</a:t>
            </a:r>
            <a:endParaRPr lang="ja-JP" altLang="en-US" dirty="0">
              <a:solidFill>
                <a:schemeClr val="bg1"/>
              </a:solidFill>
            </a:endParaRPr>
          </a:p>
        </p:txBody>
      </p:sp>
      <p:graphicFrame>
        <p:nvGraphicFramePr>
          <p:cNvPr id="6" name="表 6">
            <a:extLst>
              <a:ext uri="{FF2B5EF4-FFF2-40B4-BE49-F238E27FC236}">
                <a16:creationId xmlns:a16="http://schemas.microsoft.com/office/drawing/2014/main" id="{1660BC42-4253-40FD-863F-1E580DD481F8}"/>
              </a:ext>
            </a:extLst>
          </p:cNvPr>
          <p:cNvGraphicFramePr>
            <a:graphicFrameLocks noGrp="1"/>
          </p:cNvGraphicFramePr>
          <p:nvPr>
            <p:extLst>
              <p:ext uri="{D42A27DB-BD31-4B8C-83A1-F6EECF244321}">
                <p14:modId xmlns:p14="http://schemas.microsoft.com/office/powerpoint/2010/main" val="669398515"/>
              </p:ext>
            </p:extLst>
          </p:nvPr>
        </p:nvGraphicFramePr>
        <p:xfrm>
          <a:off x="0" y="767135"/>
          <a:ext cx="12191999" cy="6069375"/>
        </p:xfrm>
        <a:graphic>
          <a:graphicData uri="http://schemas.openxmlformats.org/drawingml/2006/table">
            <a:tbl>
              <a:tblPr firstRow="1" bandRow="1">
                <a:tableStyleId>{F5AB1C69-6EDB-4FF4-983F-18BD219EF322}</a:tableStyleId>
              </a:tblPr>
              <a:tblGrid>
                <a:gridCol w="2790334">
                  <a:extLst>
                    <a:ext uri="{9D8B030D-6E8A-4147-A177-3AD203B41FA5}">
                      <a16:colId xmlns:a16="http://schemas.microsoft.com/office/drawing/2014/main" val="318734713"/>
                    </a:ext>
                  </a:extLst>
                </a:gridCol>
                <a:gridCol w="7343480">
                  <a:extLst>
                    <a:ext uri="{9D8B030D-6E8A-4147-A177-3AD203B41FA5}">
                      <a16:colId xmlns:a16="http://schemas.microsoft.com/office/drawing/2014/main" val="919539069"/>
                    </a:ext>
                  </a:extLst>
                </a:gridCol>
                <a:gridCol w="2058185">
                  <a:extLst>
                    <a:ext uri="{9D8B030D-6E8A-4147-A177-3AD203B41FA5}">
                      <a16:colId xmlns:a16="http://schemas.microsoft.com/office/drawing/2014/main" val="3387016548"/>
                    </a:ext>
                  </a:extLst>
                </a:gridCol>
              </a:tblGrid>
              <a:tr h="339135">
                <a:tc>
                  <a:txBody>
                    <a:bodyPr/>
                    <a:lstStyle/>
                    <a:p>
                      <a:pPr algn="ctr"/>
                      <a:r>
                        <a:rPr kumimoji="1" lang="ja-JP" altLang="en-US" sz="1400" dirty="0"/>
                        <a:t>作成</a:t>
                      </a:r>
                    </a:p>
                  </a:txBody>
                  <a:tcPr/>
                </a:tc>
                <a:tc>
                  <a:txBody>
                    <a:bodyPr/>
                    <a:lstStyle/>
                    <a:p>
                      <a:pPr algn="ctr"/>
                      <a:r>
                        <a:rPr kumimoji="1" lang="ja-JP" altLang="en-US" sz="1400" dirty="0"/>
                        <a:t>タイトル</a:t>
                      </a:r>
                    </a:p>
                  </a:txBody>
                  <a:tcPr/>
                </a:tc>
                <a:tc>
                  <a:txBody>
                    <a:bodyPr/>
                    <a:lstStyle/>
                    <a:p>
                      <a:pPr algn="ctr"/>
                      <a:r>
                        <a:rPr kumimoji="1" lang="ja-JP" altLang="en-US" sz="1400" dirty="0"/>
                        <a:t>特徴</a:t>
                      </a:r>
                    </a:p>
                  </a:txBody>
                  <a:tcPr/>
                </a:tc>
                <a:extLst>
                  <a:ext uri="{0D108BD9-81ED-4DB2-BD59-A6C34878D82A}">
                    <a16:rowId xmlns:a16="http://schemas.microsoft.com/office/drawing/2014/main" val="1126251541"/>
                  </a:ext>
                </a:extLst>
              </a:tr>
              <a:tr h="370840">
                <a:tc>
                  <a:txBody>
                    <a:bodyPr/>
                    <a:lstStyle/>
                    <a:p>
                      <a:r>
                        <a:rPr kumimoji="1" lang="ja-JP" altLang="en-US" sz="1400" dirty="0"/>
                        <a:t>厚生労働省老健局</a:t>
                      </a:r>
                    </a:p>
                  </a:txBody>
                  <a:tcPr/>
                </a:tc>
                <a:tc>
                  <a:txBody>
                    <a:bodyPr/>
                    <a:lstStyle/>
                    <a:p>
                      <a:r>
                        <a:rPr kumimoji="1" lang="ja-JP" altLang="en-US" sz="1400" dirty="0"/>
                        <a:t>介護現場における感染対策の手引き 第３版 令和５年９月</a:t>
                      </a:r>
                      <a:endParaRPr kumimoji="1" lang="en-US" altLang="ja-JP" sz="1400" dirty="0"/>
                    </a:p>
                    <a:p>
                      <a:r>
                        <a:rPr kumimoji="1" lang="en-US" altLang="ja-JP" sz="1400" dirty="0">
                          <a:hlinkClick r:id="rId2"/>
                        </a:rPr>
                        <a:t>https://www.mhlw.go.jp/content/12300000/001149870.pdf</a:t>
                      </a:r>
                      <a:endParaRPr kumimoji="1" lang="ja-JP" altLang="en-US" sz="1400" dirty="0"/>
                    </a:p>
                  </a:txBody>
                  <a:tcPr/>
                </a:tc>
                <a:tc>
                  <a:txBody>
                    <a:bodyPr/>
                    <a:lstStyle/>
                    <a:p>
                      <a:r>
                        <a:rPr kumimoji="1" lang="ja-JP" altLang="en-US" sz="1400" dirty="0"/>
                        <a:t>必携マニュアル</a:t>
                      </a:r>
                    </a:p>
                  </a:txBody>
                  <a:tcPr/>
                </a:tc>
                <a:extLst>
                  <a:ext uri="{0D108BD9-81ED-4DB2-BD59-A6C34878D82A}">
                    <a16:rowId xmlns:a16="http://schemas.microsoft.com/office/drawing/2014/main" val="4015006162"/>
                  </a:ext>
                </a:extLst>
              </a:tr>
              <a:tr h="370840">
                <a:tc>
                  <a:txBody>
                    <a:bodyPr/>
                    <a:lstStyle/>
                    <a:p>
                      <a:r>
                        <a:rPr kumimoji="1" lang="ja-JP" altLang="en-US" sz="1400" dirty="0"/>
                        <a:t>東京都保健医療局感染症対策部</a:t>
                      </a:r>
                    </a:p>
                  </a:txBody>
                  <a:tcPr/>
                </a:tc>
                <a:tc>
                  <a:txBody>
                    <a:bodyPr/>
                    <a:lstStyle/>
                    <a:p>
                      <a:r>
                        <a:rPr kumimoji="1" lang="ja-JP" altLang="en-US" sz="1400" dirty="0"/>
                        <a:t>高齢者施設・障害者施設施設向け 感染症対策ガイドブック</a:t>
                      </a:r>
                      <a:endParaRPr kumimoji="1" lang="en-US" altLang="ja-JP" sz="1400" dirty="0"/>
                    </a:p>
                    <a:p>
                      <a:r>
                        <a:rPr kumimoji="1" lang="en-US" altLang="ja-JP" sz="1400" dirty="0">
                          <a:hlinkClick r:id="rId3"/>
                        </a:rPr>
                        <a:t>https://www.hokeniryo.metro.tokyo.lg.jp/kansen/kansenshoguidebook.html</a:t>
                      </a:r>
                      <a:endParaRPr kumimoji="1" lang="en-US" altLang="ja-JP" sz="1400" dirty="0"/>
                    </a:p>
                  </a:txBody>
                  <a:tcPr/>
                </a:tc>
                <a:tc>
                  <a:txBody>
                    <a:bodyPr/>
                    <a:lstStyle/>
                    <a:p>
                      <a:r>
                        <a:rPr kumimoji="1" lang="ja-JP" altLang="en-US" sz="1400" dirty="0"/>
                        <a:t>わかりやすい</a:t>
                      </a:r>
                    </a:p>
                  </a:txBody>
                  <a:tcPr/>
                </a:tc>
                <a:extLst>
                  <a:ext uri="{0D108BD9-81ED-4DB2-BD59-A6C34878D82A}">
                    <a16:rowId xmlns:a16="http://schemas.microsoft.com/office/drawing/2014/main" val="3350190679"/>
                  </a:ext>
                </a:extLst>
              </a:tr>
              <a:tr h="370840">
                <a:tc>
                  <a:txBody>
                    <a:bodyPr/>
                    <a:lstStyle/>
                    <a:p>
                      <a:r>
                        <a:rPr kumimoji="1" lang="ja-JP" altLang="en-US" sz="1400" dirty="0"/>
                        <a:t>東京都多摩立川保健所</a:t>
                      </a:r>
                    </a:p>
                  </a:txBody>
                  <a:tcPr/>
                </a:tc>
                <a:tc>
                  <a:txBody>
                    <a:bodyPr/>
                    <a:lstStyle/>
                    <a:p>
                      <a:r>
                        <a:rPr kumimoji="1" lang="ja-JP" altLang="en-US" sz="1400" dirty="0"/>
                        <a:t>施設内における感染症集団発生時の報告様式</a:t>
                      </a:r>
                      <a:endParaRPr kumimoji="1" lang="en-US" altLang="ja-JP" sz="1400" dirty="0"/>
                    </a:p>
                    <a:p>
                      <a:r>
                        <a:rPr kumimoji="1" lang="en-US" altLang="ja-JP" sz="1400" dirty="0">
                          <a:hlinkClick r:id="rId4"/>
                        </a:rPr>
                        <a:t>https://www.hokeniryo.metro.tokyo.lg.jp/tthc/kansensho/kansen_hokoku.html</a:t>
                      </a:r>
                      <a:endParaRPr kumimoji="1" lang="ja-JP" altLang="en-US" sz="1400" dirty="0"/>
                    </a:p>
                  </a:txBody>
                  <a:tcPr/>
                </a:tc>
                <a:tc>
                  <a:txBody>
                    <a:bodyPr/>
                    <a:lstStyle/>
                    <a:p>
                      <a:r>
                        <a:rPr kumimoji="1" lang="ja-JP" altLang="en-US" sz="1400" dirty="0"/>
                        <a:t>各施設の感染対策チェックリスト</a:t>
                      </a:r>
                    </a:p>
                  </a:txBody>
                  <a:tcPr/>
                </a:tc>
                <a:extLst>
                  <a:ext uri="{0D108BD9-81ED-4DB2-BD59-A6C34878D82A}">
                    <a16:rowId xmlns:a16="http://schemas.microsoft.com/office/drawing/2014/main" val="3257538041"/>
                  </a:ext>
                </a:extLst>
              </a:tr>
              <a:tr h="370840">
                <a:tc>
                  <a:txBody>
                    <a:bodyPr/>
                    <a:lstStyle/>
                    <a:p>
                      <a:r>
                        <a:rPr kumimoji="1" lang="ja-JP" altLang="en-US" sz="1400" dirty="0"/>
                        <a:t>厚生労働省老健局</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施設内療養時の対応の手引き</a:t>
                      </a:r>
                      <a:endParaRPr kumimoji="1" lang="en-US" altLang="ja-JP" sz="14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hlinkClick r:id="rId5"/>
                        </a:rPr>
                        <a:t>https://www.mhlw.go.jp/content/000783412.pdf</a:t>
                      </a:r>
                      <a:endParaRPr kumimoji="1" lang="en-US" altLang="ja-JP"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簡素化されたマニュアル</a:t>
                      </a:r>
                      <a:endParaRPr kumimoji="1" lang="en-US" altLang="ja-JP" sz="1400" dirty="0"/>
                    </a:p>
                  </a:txBody>
                  <a:tcPr/>
                </a:tc>
                <a:extLst>
                  <a:ext uri="{0D108BD9-81ED-4DB2-BD59-A6C34878D82A}">
                    <a16:rowId xmlns:a16="http://schemas.microsoft.com/office/drawing/2014/main" val="2500060016"/>
                  </a:ext>
                </a:extLst>
              </a:tr>
              <a:tr h="370840">
                <a:tc>
                  <a:txBody>
                    <a:bodyPr/>
                    <a:lstStyle/>
                    <a:p>
                      <a:r>
                        <a:rPr kumimoji="1" lang="ja-JP" altLang="en-US" sz="1400" dirty="0"/>
                        <a:t>静岡県健康福祉部</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福祉施設向け感染症対策研修コンテンツ</a:t>
                      </a:r>
                      <a:endParaRPr kumimoji="1" lang="en-US" altLang="ja-JP" sz="1400" dirty="0">
                        <a:hlinkClick r:id="rId6"/>
                      </a:endParaRPr>
                    </a:p>
                    <a:p>
                      <a:r>
                        <a:rPr kumimoji="1" lang="en-US" altLang="ja-JP" sz="1400" dirty="0">
                          <a:hlinkClick r:id="rId6"/>
                        </a:rPr>
                        <a:t>https://www.pref.shizuoka.jp/kenkofukushi/shippeikansensho/kansensho/1061438/index.html</a:t>
                      </a:r>
                      <a:endParaRPr kumimoji="1" lang="en-US" altLang="ja-JP" sz="1400" dirty="0"/>
                    </a:p>
                  </a:txBody>
                  <a:tcPr/>
                </a:tc>
                <a:tc>
                  <a:txBody>
                    <a:bodyPr/>
                    <a:lstStyle/>
                    <a:p>
                      <a:r>
                        <a:rPr kumimoji="1" lang="ja-JP" altLang="en-US" sz="1400" dirty="0"/>
                        <a:t>訓練ツール　内容が充実</a:t>
                      </a:r>
                    </a:p>
                  </a:txBody>
                  <a:tcPr/>
                </a:tc>
                <a:extLst>
                  <a:ext uri="{0D108BD9-81ED-4DB2-BD59-A6C34878D82A}">
                    <a16:rowId xmlns:a16="http://schemas.microsoft.com/office/drawing/2014/main" val="2240006729"/>
                  </a:ext>
                </a:extLst>
              </a:tr>
              <a:tr h="370840">
                <a:tc>
                  <a:txBody>
                    <a:bodyPr/>
                    <a:lstStyle/>
                    <a:p>
                      <a:r>
                        <a:rPr kumimoji="1" lang="ja-JP" altLang="en-US" sz="1400" dirty="0"/>
                        <a:t>厚生労働省</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介護職員にもわかりやすい感染対策の動画まとめページ</a:t>
                      </a:r>
                      <a:endParaRPr kumimoji="1" lang="en-US" altLang="ja-JP" sz="14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hlinkClick r:id="rId7"/>
                        </a:rPr>
                        <a:t>https://www.mhlw.go.jp/stf/seisakunitsuite/bunya/hukushi_kaigo/kaigo_koureisha/douga_00006.html</a:t>
                      </a:r>
                      <a:endParaRPr kumimoji="1" lang="en-US" altLang="ja-JP"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動画</a:t>
                      </a:r>
                      <a:endParaRPr kumimoji="1" lang="en-US" altLang="ja-JP" sz="1400" dirty="0"/>
                    </a:p>
                  </a:txBody>
                  <a:tcPr/>
                </a:tc>
                <a:extLst>
                  <a:ext uri="{0D108BD9-81ED-4DB2-BD59-A6C34878D82A}">
                    <a16:rowId xmlns:a16="http://schemas.microsoft.com/office/drawing/2014/main" val="2724020786"/>
                  </a:ext>
                </a:extLst>
              </a:tr>
              <a:tr h="370840">
                <a:tc>
                  <a:txBody>
                    <a:bodyPr/>
                    <a:lstStyle/>
                    <a:p>
                      <a:r>
                        <a:rPr kumimoji="1" lang="ja-JP" altLang="en-US" sz="1400" dirty="0"/>
                        <a:t>日本精神科病院協会</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新興感染症発生時の介護施設の対応と備えの手引き</a:t>
                      </a:r>
                      <a:endParaRPr kumimoji="1" lang="en-US" altLang="ja-JP" sz="14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hlinkClick r:id="rId8"/>
                        </a:rPr>
                        <a:t>https://www.nisseikyo.or.jp/about/hojokin/images/2023_76_tebiki.pdf</a:t>
                      </a:r>
                      <a:endParaRPr kumimoji="1" lang="en-US" altLang="ja-JP"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認知症の方への支援</a:t>
                      </a:r>
                      <a:endParaRPr kumimoji="1" lang="en-US" altLang="ja-JP" sz="1400" dirty="0"/>
                    </a:p>
                  </a:txBody>
                  <a:tcPr/>
                </a:tc>
                <a:extLst>
                  <a:ext uri="{0D108BD9-81ED-4DB2-BD59-A6C34878D82A}">
                    <a16:rowId xmlns:a16="http://schemas.microsoft.com/office/drawing/2014/main" val="3011020075"/>
                  </a:ext>
                </a:extLst>
              </a:tr>
              <a:tr h="370840">
                <a:tc>
                  <a:txBody>
                    <a:bodyPr/>
                    <a:lstStyle/>
                    <a:p>
                      <a:r>
                        <a:rPr kumimoji="1" lang="ja-JP" altLang="en-US" sz="1400" dirty="0"/>
                        <a:t>厚生労働省老健局</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新型コロナウイルス感染症 感染者発生シミュレーション～机上訓練シナリオ～</a:t>
                      </a:r>
                      <a:endParaRPr kumimoji="1" lang="en-US" altLang="ja-JP" sz="14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hlinkClick r:id="rId9"/>
                        </a:rPr>
                        <a:t>https://www.mhlw.go.jp/content/000678401.pdf</a:t>
                      </a:r>
                      <a:endParaRPr kumimoji="1" lang="en-US" altLang="ja-JP"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訓練シナリオ</a:t>
                      </a:r>
                      <a:endParaRPr kumimoji="1" lang="en-US" altLang="ja-JP" sz="1400" dirty="0"/>
                    </a:p>
                  </a:txBody>
                  <a:tcPr/>
                </a:tc>
                <a:extLst>
                  <a:ext uri="{0D108BD9-81ED-4DB2-BD59-A6C34878D82A}">
                    <a16:rowId xmlns:a16="http://schemas.microsoft.com/office/drawing/2014/main" val="2788080540"/>
                  </a:ext>
                </a:extLst>
              </a:tr>
              <a:tr h="370840">
                <a:tc>
                  <a:txBody>
                    <a:bodyPr/>
                    <a:lstStyle/>
                    <a:p>
                      <a:r>
                        <a:rPr kumimoji="1" lang="ja-JP" altLang="en-US" sz="1400" dirty="0"/>
                        <a:t>東京都福祉局高齢者施策推進部</a:t>
                      </a:r>
                      <a:endParaRPr kumimoji="1" lang="en-US" altLang="ja-JP" sz="1400" dirty="0"/>
                    </a:p>
                    <a:p>
                      <a:r>
                        <a:rPr kumimoji="1" lang="ja-JP" altLang="en-US" sz="1400" dirty="0"/>
                        <a:t>施設支援課</a:t>
                      </a:r>
                    </a:p>
                  </a:txBody>
                  <a:tcPr/>
                </a:tc>
                <a:tc>
                  <a:txBody>
                    <a:bodyPr/>
                    <a:lstStyle/>
                    <a:p>
                      <a:r>
                        <a:rPr kumimoji="1" lang="en-US" altLang="ja-JP" sz="1400" dirty="0"/>
                        <a:t>BCP</a:t>
                      </a:r>
                      <a:r>
                        <a:rPr kumimoji="1" lang="ja-JP" altLang="en-US" sz="1400" dirty="0"/>
                        <a:t>研修・訓練ガイドブック </a:t>
                      </a:r>
                      <a:r>
                        <a:rPr kumimoji="1" lang="en-US" altLang="ja-JP" sz="1400" dirty="0"/>
                        <a:t>2023</a:t>
                      </a:r>
                      <a:r>
                        <a:rPr kumimoji="1" lang="ja-JP" altLang="en-US" sz="1400" dirty="0"/>
                        <a:t>年７月</a:t>
                      </a:r>
                      <a:endParaRPr kumimoji="1" lang="en-US" altLang="ja-JP" sz="1400" dirty="0"/>
                    </a:p>
                    <a:p>
                      <a:r>
                        <a:rPr kumimoji="1" lang="en-US" altLang="ja-JP" sz="1400" dirty="0">
                          <a:hlinkClick r:id="rId10"/>
                        </a:rPr>
                        <a:t>https://www.fukushi.metro.tokyo.lg.jp/kourei/shisetu/bcpshien.files/kensyuukunren.pdf</a:t>
                      </a:r>
                      <a:endParaRPr kumimoji="1" lang="en-US" altLang="ja-JP" sz="1400" dirty="0"/>
                    </a:p>
                  </a:txBody>
                  <a:tcPr/>
                </a:tc>
                <a:tc>
                  <a:txBody>
                    <a:bodyPr/>
                    <a:lstStyle/>
                    <a:p>
                      <a:r>
                        <a:rPr kumimoji="1" lang="ja-JP" altLang="en-US" sz="1400" dirty="0"/>
                        <a:t>研修</a:t>
                      </a:r>
                      <a:r>
                        <a:rPr kumimoji="1" lang="en-US" altLang="ja-JP" sz="1400" dirty="0"/>
                        <a:t>/</a:t>
                      </a:r>
                      <a:r>
                        <a:rPr kumimoji="1" lang="ja-JP" altLang="en-US" sz="1400" dirty="0"/>
                        <a:t>訓練を通じて</a:t>
                      </a:r>
                      <a:r>
                        <a:rPr kumimoji="1" lang="en-US" altLang="ja-JP" sz="1400" dirty="0"/>
                        <a:t>BCP</a:t>
                      </a:r>
                      <a:r>
                        <a:rPr kumimoji="1" lang="ja-JP" altLang="en-US" sz="1400" dirty="0"/>
                        <a:t>改善につなげる流れの解説</a:t>
                      </a:r>
                    </a:p>
                  </a:txBody>
                  <a:tcPr/>
                </a:tc>
                <a:extLst>
                  <a:ext uri="{0D108BD9-81ED-4DB2-BD59-A6C34878D82A}">
                    <a16:rowId xmlns:a16="http://schemas.microsoft.com/office/drawing/2014/main" val="1289612380"/>
                  </a:ext>
                </a:extLst>
              </a:tr>
            </a:tbl>
          </a:graphicData>
        </a:graphic>
      </p:graphicFrame>
    </p:spTree>
    <p:extLst>
      <p:ext uri="{BB962C8B-B14F-4D97-AF65-F5344CB8AC3E}">
        <p14:creationId xmlns:p14="http://schemas.microsoft.com/office/powerpoint/2010/main" val="203215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04E46975-995D-478D-CDCA-09716DABF43C}"/>
              </a:ext>
            </a:extLst>
          </p:cNvPr>
          <p:cNvSpPr txBox="1">
            <a:spLocks/>
          </p:cNvSpPr>
          <p:nvPr/>
        </p:nvSpPr>
        <p:spPr>
          <a:xfrm>
            <a:off x="0" y="0"/>
            <a:ext cx="12192000" cy="720000"/>
          </a:xfrm>
          <a:prstGeom prst="rect">
            <a:avLst/>
          </a:prstGeom>
          <a:solidFill>
            <a:schemeClr val="accent1">
              <a:lumMod val="50000"/>
            </a:schemeClr>
          </a:solidFill>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solidFill>
                  <a:schemeClr val="bg1"/>
                </a:solidFill>
              </a:rPr>
              <a:t>最後に</a:t>
            </a:r>
          </a:p>
        </p:txBody>
      </p:sp>
      <p:sp>
        <p:nvSpPr>
          <p:cNvPr id="8" name="テキスト ボックス 7">
            <a:extLst>
              <a:ext uri="{FF2B5EF4-FFF2-40B4-BE49-F238E27FC236}">
                <a16:creationId xmlns:a16="http://schemas.microsoft.com/office/drawing/2014/main" id="{C39310A9-538A-28CA-CB33-AB1D80D7FF1D}"/>
              </a:ext>
            </a:extLst>
          </p:cNvPr>
          <p:cNvSpPr txBox="1"/>
          <p:nvPr/>
        </p:nvSpPr>
        <p:spPr>
          <a:xfrm>
            <a:off x="409018" y="5510162"/>
            <a:ext cx="6789655" cy="400110"/>
          </a:xfrm>
          <a:prstGeom prst="rect">
            <a:avLst/>
          </a:prstGeom>
          <a:noFill/>
        </p:spPr>
        <p:txBody>
          <a:bodyPr wrap="square" rtlCol="0">
            <a:spAutoFit/>
          </a:bodyPr>
          <a:lstStyle/>
          <a:p>
            <a:pPr algn="ctr"/>
            <a:r>
              <a:rPr kumimoji="1" lang="ja-JP" altLang="en-US" sz="2000" b="1" dirty="0">
                <a:solidFill>
                  <a:schemeClr val="accent1"/>
                </a:solidFill>
              </a:rPr>
              <a:t>地域での感染症の発生や流行状況の把握に活用ください。</a:t>
            </a:r>
          </a:p>
        </p:txBody>
      </p:sp>
      <p:pic>
        <p:nvPicPr>
          <p:cNvPr id="10" name="図 9" descr="テーブル&#10;&#10;自動的に生成された説明">
            <a:extLst>
              <a:ext uri="{FF2B5EF4-FFF2-40B4-BE49-F238E27FC236}">
                <a16:creationId xmlns:a16="http://schemas.microsoft.com/office/drawing/2014/main" id="{BD0C93B3-4FF8-A3A7-0550-1AA035B9C6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2417" y="816352"/>
            <a:ext cx="4172234" cy="5939699"/>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9" name="テキスト ボックス 8">
            <a:extLst>
              <a:ext uri="{FF2B5EF4-FFF2-40B4-BE49-F238E27FC236}">
                <a16:creationId xmlns:a16="http://schemas.microsoft.com/office/drawing/2014/main" id="{CBD9BD8E-CAC4-E7D9-046F-955D1A802CC3}"/>
              </a:ext>
            </a:extLst>
          </p:cNvPr>
          <p:cNvSpPr txBox="1"/>
          <p:nvPr/>
        </p:nvSpPr>
        <p:spPr>
          <a:xfrm>
            <a:off x="671310" y="2662862"/>
            <a:ext cx="6133619" cy="523220"/>
          </a:xfrm>
          <a:prstGeom prst="rect">
            <a:avLst/>
          </a:prstGeom>
          <a:noFill/>
        </p:spPr>
        <p:txBody>
          <a:bodyPr wrap="square">
            <a:spAutoFit/>
          </a:bodyPr>
          <a:lstStyle/>
          <a:p>
            <a:r>
              <a:rPr lang="en-US" altLang="ja-JP" sz="1400" dirty="0"/>
              <a:t>https://www.pref.nagasaki.jp/bunrui/hukushi-hoken/kansensho/kansensyo-seihi/kannsennsyou-ryuukou/</a:t>
            </a:r>
            <a:endParaRPr lang="ja-JP" altLang="en-US" sz="1400" dirty="0"/>
          </a:p>
        </p:txBody>
      </p:sp>
      <p:sp>
        <p:nvSpPr>
          <p:cNvPr id="11" name="テキスト ボックス 10">
            <a:extLst>
              <a:ext uri="{FF2B5EF4-FFF2-40B4-BE49-F238E27FC236}">
                <a16:creationId xmlns:a16="http://schemas.microsoft.com/office/drawing/2014/main" id="{CE08C1C8-76F5-CE20-ABFF-EE25992DB7EC}"/>
              </a:ext>
            </a:extLst>
          </p:cNvPr>
          <p:cNvSpPr txBox="1"/>
          <p:nvPr/>
        </p:nvSpPr>
        <p:spPr>
          <a:xfrm>
            <a:off x="73058" y="947728"/>
            <a:ext cx="7196201" cy="954107"/>
          </a:xfrm>
          <a:prstGeom prst="rect">
            <a:avLst/>
          </a:prstGeom>
          <a:noFill/>
        </p:spPr>
        <p:txBody>
          <a:bodyPr wrap="none" rtlCol="0">
            <a:spAutoFit/>
          </a:bodyPr>
          <a:lstStyle/>
          <a:p>
            <a:r>
              <a:rPr kumimoji="1" lang="ja-JP" altLang="en-US" sz="2800" b="1" dirty="0"/>
              <a:t>長崎県ホームページ </a:t>
            </a:r>
            <a:r>
              <a:rPr lang="ja-JP" altLang="en-US" sz="2800" b="1" dirty="0"/>
              <a:t>西彼保健所のページに、</a:t>
            </a:r>
            <a:endParaRPr lang="en-US" altLang="ja-JP" sz="2800" b="1" dirty="0"/>
          </a:p>
          <a:p>
            <a:r>
              <a:rPr lang="ja-JP" altLang="en-US" sz="2800" b="1" dirty="0"/>
              <a:t>毎週、感染症情報を掲載しています。</a:t>
            </a:r>
            <a:endParaRPr lang="en-US" altLang="ja-JP" sz="2800" b="1" dirty="0"/>
          </a:p>
        </p:txBody>
      </p:sp>
      <p:pic>
        <p:nvPicPr>
          <p:cNvPr id="14" name="図 13" descr="QR コード&#10;&#10;自動的に生成された説明">
            <a:extLst>
              <a:ext uri="{FF2B5EF4-FFF2-40B4-BE49-F238E27FC236}">
                <a16:creationId xmlns:a16="http://schemas.microsoft.com/office/drawing/2014/main" id="{D2987850-292C-D599-D2F3-BC72342127FD}"/>
              </a:ext>
            </a:extLst>
          </p:cNvPr>
          <p:cNvPicPr>
            <a:picLocks noChangeAspect="1"/>
          </p:cNvPicPr>
          <p:nvPr/>
        </p:nvPicPr>
        <p:blipFill rotWithShape="1">
          <a:blip r:embed="rId3">
            <a:extLst>
              <a:ext uri="{28A0092B-C50C-407E-A947-70E740481C1C}">
                <a14:useLocalDpi xmlns:a14="http://schemas.microsoft.com/office/drawing/2010/main" val="0"/>
              </a:ext>
            </a:extLst>
          </a:blip>
          <a:srcRect b="2627"/>
          <a:stretch/>
        </p:blipFill>
        <p:spPr>
          <a:xfrm>
            <a:off x="2873174" y="3250295"/>
            <a:ext cx="1729890" cy="1691876"/>
          </a:xfrm>
          <a:prstGeom prst="rect">
            <a:avLst/>
          </a:prstGeom>
        </p:spPr>
      </p:pic>
    </p:spTree>
    <p:extLst>
      <p:ext uri="{BB962C8B-B14F-4D97-AF65-F5344CB8AC3E}">
        <p14:creationId xmlns:p14="http://schemas.microsoft.com/office/powerpoint/2010/main" val="324058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E8F913E-8E84-47A7-BF52-D2881669527D}"/>
              </a:ext>
            </a:extLst>
          </p:cNvPr>
          <p:cNvSpPr txBox="1"/>
          <p:nvPr/>
        </p:nvSpPr>
        <p:spPr>
          <a:xfrm>
            <a:off x="528848" y="1143381"/>
            <a:ext cx="9135196" cy="830997"/>
          </a:xfrm>
          <a:prstGeom prst="rect">
            <a:avLst/>
          </a:prstGeom>
          <a:noFill/>
        </p:spPr>
        <p:txBody>
          <a:bodyPr wrap="square" rtlCol="0">
            <a:spAutoFit/>
          </a:bodyPr>
          <a:lstStyle/>
          <a:p>
            <a:r>
              <a:rPr kumimoji="1" lang="ja-JP" altLang="en-US" sz="2400" dirty="0"/>
              <a:t>本日の資料は、後日、</a:t>
            </a:r>
            <a:r>
              <a:rPr lang="ja-JP" altLang="en-US" sz="2400" dirty="0"/>
              <a:t>西彼保健所ホームページに掲載いたします。</a:t>
            </a:r>
            <a:endParaRPr lang="en-US" altLang="ja-JP" sz="2400" dirty="0"/>
          </a:p>
          <a:p>
            <a:r>
              <a:rPr kumimoji="1" lang="ja-JP" altLang="en-US" sz="2400" dirty="0"/>
              <a:t>掲載されているものは、ご自由にダウン</a:t>
            </a:r>
            <a:r>
              <a:rPr lang="ja-JP" altLang="en-US" sz="2400" dirty="0"/>
              <a:t>ロードしてお使いください。</a:t>
            </a:r>
            <a:r>
              <a:rPr kumimoji="1" lang="ja-JP" altLang="en-US" sz="2400" dirty="0"/>
              <a:t>　　　　　</a:t>
            </a:r>
            <a:endParaRPr kumimoji="1" lang="en-US" altLang="ja-JP" sz="2400" dirty="0"/>
          </a:p>
        </p:txBody>
      </p:sp>
      <p:sp>
        <p:nvSpPr>
          <p:cNvPr id="3" name="テキスト ボックス 2">
            <a:extLst>
              <a:ext uri="{FF2B5EF4-FFF2-40B4-BE49-F238E27FC236}">
                <a16:creationId xmlns:a16="http://schemas.microsoft.com/office/drawing/2014/main" id="{CCBA706A-FED8-4241-B545-706A6089C100}"/>
              </a:ext>
            </a:extLst>
          </p:cNvPr>
          <p:cNvSpPr txBox="1"/>
          <p:nvPr/>
        </p:nvSpPr>
        <p:spPr>
          <a:xfrm>
            <a:off x="528848" y="2431588"/>
            <a:ext cx="11134304" cy="461665"/>
          </a:xfrm>
          <a:prstGeom prst="rect">
            <a:avLst/>
          </a:prstGeom>
          <a:noFill/>
        </p:spPr>
        <p:txBody>
          <a:bodyPr wrap="square" rtlCol="0">
            <a:spAutoFit/>
          </a:bodyPr>
          <a:lstStyle/>
          <a:p>
            <a:r>
              <a:rPr lang="ja-JP" altLang="en-US" sz="2400" dirty="0"/>
              <a:t>保健所は、施設で実施する訓練を支援しますので、必要に応じてお声かけください。</a:t>
            </a:r>
            <a:endParaRPr kumimoji="1" lang="ja-JP" altLang="en-US" sz="2400" dirty="0"/>
          </a:p>
        </p:txBody>
      </p:sp>
      <p:sp>
        <p:nvSpPr>
          <p:cNvPr id="4" name="テキスト ボックス 3">
            <a:extLst>
              <a:ext uri="{FF2B5EF4-FFF2-40B4-BE49-F238E27FC236}">
                <a16:creationId xmlns:a16="http://schemas.microsoft.com/office/drawing/2014/main" id="{D4DE5FB6-62DE-4381-84A0-FDC399D7F5E5}"/>
              </a:ext>
            </a:extLst>
          </p:cNvPr>
          <p:cNvSpPr txBox="1"/>
          <p:nvPr/>
        </p:nvSpPr>
        <p:spPr>
          <a:xfrm flipH="1">
            <a:off x="6473072" y="5735823"/>
            <a:ext cx="4468305" cy="954107"/>
          </a:xfrm>
          <a:prstGeom prst="rect">
            <a:avLst/>
          </a:prstGeom>
          <a:noFill/>
        </p:spPr>
        <p:txBody>
          <a:bodyPr wrap="square" rtlCol="0">
            <a:spAutoFit/>
          </a:bodyPr>
          <a:lstStyle/>
          <a:p>
            <a:r>
              <a:rPr kumimoji="1" lang="ja-JP" altLang="en-US" sz="2800" b="1" dirty="0"/>
              <a:t>最後までご参加いただき、</a:t>
            </a:r>
            <a:endParaRPr kumimoji="1" lang="en-US" altLang="ja-JP" sz="2800" b="1" dirty="0"/>
          </a:p>
          <a:p>
            <a:r>
              <a:rPr kumimoji="1" lang="ja-JP" altLang="en-US" sz="2800" b="1" dirty="0"/>
              <a:t>ありがとうございました。</a:t>
            </a:r>
          </a:p>
        </p:txBody>
      </p:sp>
      <p:sp>
        <p:nvSpPr>
          <p:cNvPr id="5" name="タイトル 1">
            <a:extLst>
              <a:ext uri="{FF2B5EF4-FFF2-40B4-BE49-F238E27FC236}">
                <a16:creationId xmlns:a16="http://schemas.microsoft.com/office/drawing/2014/main" id="{04E46975-995D-478D-CDCA-09716DABF43C}"/>
              </a:ext>
            </a:extLst>
          </p:cNvPr>
          <p:cNvSpPr txBox="1">
            <a:spLocks/>
          </p:cNvSpPr>
          <p:nvPr/>
        </p:nvSpPr>
        <p:spPr>
          <a:xfrm>
            <a:off x="0" y="0"/>
            <a:ext cx="12192000" cy="720000"/>
          </a:xfrm>
          <a:prstGeom prst="rect">
            <a:avLst/>
          </a:prstGeom>
          <a:solidFill>
            <a:schemeClr val="accent1">
              <a:lumMod val="50000"/>
            </a:schemeClr>
          </a:solidFill>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solidFill>
                  <a:schemeClr val="bg1"/>
                </a:solidFill>
              </a:rPr>
              <a:t>おつかれさまでした</a:t>
            </a:r>
          </a:p>
        </p:txBody>
      </p:sp>
      <p:sp>
        <p:nvSpPr>
          <p:cNvPr id="6" name="正方形/長方形 5">
            <a:extLst>
              <a:ext uri="{FF2B5EF4-FFF2-40B4-BE49-F238E27FC236}">
                <a16:creationId xmlns:a16="http://schemas.microsoft.com/office/drawing/2014/main" id="{949AB32A-9EC2-D55E-A288-19E0F6E8FC50}"/>
              </a:ext>
            </a:extLst>
          </p:cNvPr>
          <p:cNvSpPr/>
          <p:nvPr/>
        </p:nvSpPr>
        <p:spPr>
          <a:xfrm>
            <a:off x="1648110" y="3903439"/>
            <a:ext cx="2376000" cy="2376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アンケート</a:t>
            </a:r>
            <a:endParaRPr kumimoji="1" lang="en-US" altLang="ja-JP" dirty="0"/>
          </a:p>
          <a:p>
            <a:pPr algn="ctr"/>
            <a:r>
              <a:rPr kumimoji="1" lang="en-US" altLang="ja-JP" dirty="0"/>
              <a:t>QR</a:t>
            </a:r>
            <a:r>
              <a:rPr kumimoji="1" lang="ja-JP" altLang="en-US" dirty="0"/>
              <a:t>コード</a:t>
            </a:r>
            <a:endParaRPr kumimoji="1" lang="en-US" altLang="ja-JP" dirty="0"/>
          </a:p>
        </p:txBody>
      </p:sp>
      <p:sp>
        <p:nvSpPr>
          <p:cNvPr id="11" name="テキスト ボックス 10">
            <a:extLst>
              <a:ext uri="{FF2B5EF4-FFF2-40B4-BE49-F238E27FC236}">
                <a16:creationId xmlns:a16="http://schemas.microsoft.com/office/drawing/2014/main" id="{8B1F5C38-99B6-7450-BCC3-E16DBB64F14B}"/>
              </a:ext>
            </a:extLst>
          </p:cNvPr>
          <p:cNvSpPr txBox="1"/>
          <p:nvPr/>
        </p:nvSpPr>
        <p:spPr>
          <a:xfrm>
            <a:off x="528848" y="3441775"/>
            <a:ext cx="11134304" cy="461665"/>
          </a:xfrm>
          <a:prstGeom prst="rect">
            <a:avLst/>
          </a:prstGeom>
          <a:noFill/>
        </p:spPr>
        <p:txBody>
          <a:bodyPr wrap="square" rtlCol="0">
            <a:spAutoFit/>
          </a:bodyPr>
          <a:lstStyle/>
          <a:p>
            <a:r>
              <a:rPr lang="ja-JP" altLang="en-US" sz="2400" dirty="0"/>
              <a:t>アンケートにご協力をお願いします。</a:t>
            </a:r>
            <a:endParaRPr kumimoji="1" lang="ja-JP" altLang="en-US" sz="2400" dirty="0"/>
          </a:p>
        </p:txBody>
      </p:sp>
      <p:pic>
        <p:nvPicPr>
          <p:cNvPr id="13" name="図 12" descr="抽象, 挿絵 が含まれている画像&#10;&#10;自動的に生成された説明">
            <a:extLst>
              <a:ext uri="{FF2B5EF4-FFF2-40B4-BE49-F238E27FC236}">
                <a16:creationId xmlns:a16="http://schemas.microsoft.com/office/drawing/2014/main" id="{F7FF83C0-AC2F-6377-8AE3-41033B11AF7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644" b="96285" l="9728" r="89689">
                        <a14:foregroundMark x1="50973" y1="8514" x2="50973" y2="8514"/>
                        <a14:foregroundMark x1="48054" y1="4644" x2="49416" y2="4644"/>
                        <a14:foregroundMark x1="59728" y1="47214" x2="59728" y2="47214"/>
                        <a14:foregroundMark x1="64008" y1="34985" x2="64008" y2="34985"/>
                        <a14:foregroundMark x1="59728" y1="46904" x2="34241" y2="46904"/>
                        <a14:foregroundMark x1="34241" y1="46904" x2="52140" y2="36842"/>
                        <a14:foregroundMark x1="52140" y1="36842" x2="52724" y2="38854"/>
                        <a14:foregroundMark x1="66342" y1="42260" x2="69650" y2="39164"/>
                        <a14:foregroundMark x1="47471" y1="40093" x2="44942" y2="44272"/>
                        <a14:foregroundMark x1="49416" y1="53870" x2="49416" y2="53870"/>
                        <a14:foregroundMark x1="54669" y1="93498" x2="54669" y2="93498"/>
                        <a14:foregroundMark x1="52335" y1="95820" x2="52335" y2="95820"/>
                        <a14:foregroundMark x1="52724" y1="96285" x2="52724" y2="96285"/>
                        <a14:foregroundMark x1="47860" y1="95820" x2="47860" y2="95820"/>
                        <a14:foregroundMark x1="47860" y1="92724" x2="47860" y2="92724"/>
                        <a14:foregroundMark x1="33074" y1="44582" x2="33463" y2="46904"/>
                        <a14:foregroundMark x1="47471" y1="39319" x2="76654" y2="34211"/>
                        <a14:foregroundMark x1="76654" y1="34211" x2="61868" y2="42105"/>
                        <a14:foregroundMark x1="61868" y1="42105" x2="60700" y2="41176"/>
                      </a14:backgroundRemoval>
                    </a14:imgEffect>
                  </a14:imgLayer>
                </a14:imgProps>
              </a:ext>
              <a:ext uri="{28A0092B-C50C-407E-A947-70E740481C1C}">
                <a14:useLocalDpi xmlns:a14="http://schemas.microsoft.com/office/drawing/2010/main" val="0"/>
              </a:ext>
            </a:extLst>
          </a:blip>
          <a:stretch>
            <a:fillRect/>
          </a:stretch>
        </p:blipFill>
        <p:spPr>
          <a:xfrm>
            <a:off x="10404113" y="4864231"/>
            <a:ext cx="1511367" cy="1899501"/>
          </a:xfrm>
          <a:prstGeom prst="rect">
            <a:avLst/>
          </a:prstGeom>
        </p:spPr>
      </p:pic>
      <p:pic>
        <p:nvPicPr>
          <p:cNvPr id="8" name="図 7" descr="QR コード&#10;&#10;自動的に生成された説明">
            <a:extLst>
              <a:ext uri="{FF2B5EF4-FFF2-40B4-BE49-F238E27FC236}">
                <a16:creationId xmlns:a16="http://schemas.microsoft.com/office/drawing/2014/main" id="{2D38E397-A904-4921-55CE-B1E3D8C5F9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2299" y="4046450"/>
            <a:ext cx="2087623" cy="2089979"/>
          </a:xfrm>
          <a:prstGeom prst="rect">
            <a:avLst/>
          </a:prstGeom>
        </p:spPr>
      </p:pic>
    </p:spTree>
    <p:extLst>
      <p:ext uri="{BB962C8B-B14F-4D97-AF65-F5344CB8AC3E}">
        <p14:creationId xmlns:p14="http://schemas.microsoft.com/office/powerpoint/2010/main" val="2744637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0FFE0-C21C-9C44-D33C-7A0086D54F6A}"/>
            </a:ext>
          </a:extLst>
        </p:cNvPr>
        <p:cNvGrpSpPr/>
        <p:nvPr/>
      </p:nvGrpSpPr>
      <p:grpSpPr>
        <a:xfrm>
          <a:off x="0" y="0"/>
          <a:ext cx="0" cy="0"/>
          <a:chOff x="0" y="0"/>
          <a:chExt cx="0" cy="0"/>
        </a:xfrm>
      </p:grpSpPr>
      <p:sp>
        <p:nvSpPr>
          <p:cNvPr id="23" name="四角形: 角を丸くする 22">
            <a:extLst>
              <a:ext uri="{FF2B5EF4-FFF2-40B4-BE49-F238E27FC236}">
                <a16:creationId xmlns:a16="http://schemas.microsoft.com/office/drawing/2014/main" id="{AACD9B0A-756A-C2AA-A1FB-85E1C4CFFFDE}"/>
              </a:ext>
            </a:extLst>
          </p:cNvPr>
          <p:cNvSpPr/>
          <p:nvPr/>
        </p:nvSpPr>
        <p:spPr>
          <a:xfrm>
            <a:off x="161745" y="1763051"/>
            <a:ext cx="3249607" cy="143552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0A116F2-31A9-B7F0-6E11-2E3D91192B27}"/>
              </a:ext>
            </a:extLst>
          </p:cNvPr>
          <p:cNvSpPr>
            <a:spLocks noGrp="1"/>
          </p:cNvSpPr>
          <p:nvPr>
            <p:ph type="title"/>
          </p:nvPr>
        </p:nvSpPr>
        <p:spPr>
          <a:xfrm>
            <a:off x="0" y="1"/>
            <a:ext cx="12192000" cy="720000"/>
          </a:xfrm>
          <a:solidFill>
            <a:schemeClr val="accent1">
              <a:lumMod val="50000"/>
            </a:schemeClr>
          </a:solidFill>
        </p:spPr>
        <p:txBody>
          <a:bodyPr>
            <a:normAutofit/>
          </a:bodyPr>
          <a:lstStyle/>
          <a:p>
            <a:r>
              <a:rPr kumimoji="1" lang="ja-JP" altLang="en-US" dirty="0">
                <a:solidFill>
                  <a:schemeClr val="bg1"/>
                </a:solidFill>
              </a:rPr>
              <a:t>感染対策に関する介護保険施設等との連携推進</a:t>
            </a:r>
          </a:p>
        </p:txBody>
      </p:sp>
      <p:grpSp>
        <p:nvGrpSpPr>
          <p:cNvPr id="22" name="グループ化 21">
            <a:extLst>
              <a:ext uri="{FF2B5EF4-FFF2-40B4-BE49-F238E27FC236}">
                <a16:creationId xmlns:a16="http://schemas.microsoft.com/office/drawing/2014/main" id="{20EAC6F3-EFAD-8B92-70BF-008C61B21E24}"/>
              </a:ext>
            </a:extLst>
          </p:cNvPr>
          <p:cNvGrpSpPr/>
          <p:nvPr/>
        </p:nvGrpSpPr>
        <p:grpSpPr>
          <a:xfrm>
            <a:off x="3753072" y="971928"/>
            <a:ext cx="4685854" cy="1268864"/>
            <a:chOff x="2762787" y="2904509"/>
            <a:chExt cx="4685854" cy="1268864"/>
          </a:xfrm>
        </p:grpSpPr>
        <p:grpSp>
          <p:nvGrpSpPr>
            <p:cNvPr id="21" name="グループ化 20">
              <a:extLst>
                <a:ext uri="{FF2B5EF4-FFF2-40B4-BE49-F238E27FC236}">
                  <a16:creationId xmlns:a16="http://schemas.microsoft.com/office/drawing/2014/main" id="{A5DFEFD0-7D69-65D0-8C7B-2F7BE9C9FF6E}"/>
                </a:ext>
              </a:extLst>
            </p:cNvPr>
            <p:cNvGrpSpPr/>
            <p:nvPr/>
          </p:nvGrpSpPr>
          <p:grpSpPr>
            <a:xfrm>
              <a:off x="2762787" y="2904509"/>
              <a:ext cx="3613120" cy="1268863"/>
              <a:chOff x="6196784" y="1527513"/>
              <a:chExt cx="3613120" cy="1268863"/>
            </a:xfrm>
          </p:grpSpPr>
          <p:sp>
            <p:nvSpPr>
              <p:cNvPr id="12" name="正方形/長方形 11">
                <a:extLst>
                  <a:ext uri="{FF2B5EF4-FFF2-40B4-BE49-F238E27FC236}">
                    <a16:creationId xmlns:a16="http://schemas.microsoft.com/office/drawing/2014/main" id="{5B34C476-755E-7556-FEEA-5940B5271CBE}"/>
                  </a:ext>
                </a:extLst>
              </p:cNvPr>
              <p:cNvSpPr/>
              <p:nvPr/>
            </p:nvSpPr>
            <p:spPr>
              <a:xfrm>
                <a:off x="6196784" y="1527513"/>
                <a:ext cx="3561287" cy="1268863"/>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抽象, シルエット が含まれている画像&#10;&#10;自動的に生成された説明">
                <a:extLst>
                  <a:ext uri="{FF2B5EF4-FFF2-40B4-BE49-F238E27FC236}">
                    <a16:creationId xmlns:a16="http://schemas.microsoft.com/office/drawing/2014/main" id="{856BDC59-713C-F833-179B-AC82626B2B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0477" y="1735267"/>
                <a:ext cx="845652" cy="853354"/>
              </a:xfrm>
              <a:prstGeom prst="rect">
                <a:avLst/>
              </a:prstGeom>
            </p:spPr>
          </p:pic>
          <p:sp>
            <p:nvSpPr>
              <p:cNvPr id="14" name="テキスト ボックス 13">
                <a:extLst>
                  <a:ext uri="{FF2B5EF4-FFF2-40B4-BE49-F238E27FC236}">
                    <a16:creationId xmlns:a16="http://schemas.microsoft.com/office/drawing/2014/main" id="{4D267B1F-8473-C12B-47A2-80FFFACEB659}"/>
                  </a:ext>
                </a:extLst>
              </p:cNvPr>
              <p:cNvSpPr txBox="1"/>
              <p:nvPr/>
            </p:nvSpPr>
            <p:spPr>
              <a:xfrm>
                <a:off x="7145313" y="1623335"/>
                <a:ext cx="2664591" cy="1077218"/>
              </a:xfrm>
              <a:prstGeom prst="rect">
                <a:avLst/>
              </a:prstGeom>
              <a:noFill/>
            </p:spPr>
            <p:txBody>
              <a:bodyPr wrap="square" rtlCol="0">
                <a:spAutoFit/>
              </a:bodyPr>
              <a:lstStyle/>
              <a:p>
                <a:r>
                  <a:rPr lang="ja-JP" altLang="en-US" sz="1600" b="1" dirty="0"/>
                  <a:t>介護老人福祉施設</a:t>
                </a:r>
                <a:endParaRPr lang="en-US" altLang="ja-JP" sz="1600" b="1" dirty="0"/>
              </a:p>
              <a:p>
                <a:r>
                  <a:rPr kumimoji="1" lang="ja-JP" altLang="en-US" sz="1600" b="1" dirty="0"/>
                  <a:t>介護老人保健施設</a:t>
                </a:r>
                <a:endParaRPr kumimoji="1" lang="en-US" altLang="ja-JP" sz="1600" b="1" dirty="0"/>
              </a:p>
              <a:p>
                <a:r>
                  <a:rPr kumimoji="1" lang="ja-JP" altLang="en-US" sz="1600" b="1" dirty="0"/>
                  <a:t>特定施設入居者生活介護</a:t>
                </a:r>
                <a:endParaRPr kumimoji="1" lang="en-US" altLang="ja-JP" sz="1600" b="1" dirty="0"/>
              </a:p>
              <a:p>
                <a:r>
                  <a:rPr kumimoji="1" lang="ja-JP" altLang="en-US" sz="1600" b="1" dirty="0"/>
                  <a:t>認知症対応型共同生活介護</a:t>
                </a:r>
                <a:endParaRPr kumimoji="1" lang="en-US" altLang="ja-JP" sz="1600" b="1" dirty="0"/>
              </a:p>
            </p:txBody>
          </p:sp>
        </p:grpSp>
        <p:grpSp>
          <p:nvGrpSpPr>
            <p:cNvPr id="20" name="グループ化 19">
              <a:extLst>
                <a:ext uri="{FF2B5EF4-FFF2-40B4-BE49-F238E27FC236}">
                  <a16:creationId xmlns:a16="http://schemas.microsoft.com/office/drawing/2014/main" id="{634EDDA8-D282-AAAF-103A-E9D7426AD7C4}"/>
                </a:ext>
              </a:extLst>
            </p:cNvPr>
            <p:cNvGrpSpPr/>
            <p:nvPr/>
          </p:nvGrpSpPr>
          <p:grpSpPr>
            <a:xfrm>
              <a:off x="6247369" y="2904509"/>
              <a:ext cx="1201272" cy="1268864"/>
              <a:chOff x="2194938" y="1458952"/>
              <a:chExt cx="1201272" cy="1268864"/>
            </a:xfrm>
          </p:grpSpPr>
          <p:sp>
            <p:nvSpPr>
              <p:cNvPr id="16" name="正方形/長方形 15">
                <a:extLst>
                  <a:ext uri="{FF2B5EF4-FFF2-40B4-BE49-F238E27FC236}">
                    <a16:creationId xmlns:a16="http://schemas.microsoft.com/office/drawing/2014/main" id="{8C74CEA7-0268-E8ED-343B-823818700948}"/>
                  </a:ext>
                </a:extLst>
              </p:cNvPr>
              <p:cNvSpPr/>
              <p:nvPr/>
            </p:nvSpPr>
            <p:spPr>
              <a:xfrm>
                <a:off x="2293100" y="1458952"/>
                <a:ext cx="1004949" cy="1268864"/>
              </a:xfrm>
              <a:prstGeom prst="rect">
                <a:avLst/>
              </a:prstGeom>
              <a:solidFill>
                <a:schemeClr val="accent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descr="アイコン&#10;&#10;自動的に生成された説明">
                <a:extLst>
                  <a:ext uri="{FF2B5EF4-FFF2-40B4-BE49-F238E27FC236}">
                    <a16:creationId xmlns:a16="http://schemas.microsoft.com/office/drawing/2014/main" id="{27DEB6EB-9972-407B-586E-2D3B53FAC1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3988" y="1532130"/>
                <a:ext cx="823173" cy="823173"/>
              </a:xfrm>
              <a:prstGeom prst="rect">
                <a:avLst/>
              </a:prstGeom>
            </p:spPr>
          </p:pic>
          <p:sp>
            <p:nvSpPr>
              <p:cNvPr id="18" name="テキスト ボックス 17">
                <a:extLst>
                  <a:ext uri="{FF2B5EF4-FFF2-40B4-BE49-F238E27FC236}">
                    <a16:creationId xmlns:a16="http://schemas.microsoft.com/office/drawing/2014/main" id="{57B58CE8-E544-1383-1B5E-B6D572CCA800}"/>
                  </a:ext>
                </a:extLst>
              </p:cNvPr>
              <p:cNvSpPr txBox="1"/>
              <p:nvPr/>
            </p:nvSpPr>
            <p:spPr>
              <a:xfrm>
                <a:off x="2194938" y="2330215"/>
                <a:ext cx="1201272" cy="338554"/>
              </a:xfrm>
              <a:prstGeom prst="rect">
                <a:avLst/>
              </a:prstGeom>
              <a:noFill/>
            </p:spPr>
            <p:txBody>
              <a:bodyPr wrap="square" rtlCol="0">
                <a:spAutoFit/>
              </a:bodyPr>
              <a:lstStyle/>
              <a:p>
                <a:pPr algn="ctr"/>
                <a:r>
                  <a:rPr kumimoji="1" lang="ja-JP" altLang="en-US" sz="1600" b="1" dirty="0"/>
                  <a:t>配置医師</a:t>
                </a:r>
                <a:endParaRPr kumimoji="1" lang="en-US" altLang="ja-JP" sz="1600" b="1" dirty="0"/>
              </a:p>
            </p:txBody>
          </p:sp>
        </p:grpSp>
      </p:grpSp>
      <p:grpSp>
        <p:nvGrpSpPr>
          <p:cNvPr id="33" name="グループ化 32">
            <a:extLst>
              <a:ext uri="{FF2B5EF4-FFF2-40B4-BE49-F238E27FC236}">
                <a16:creationId xmlns:a16="http://schemas.microsoft.com/office/drawing/2014/main" id="{0FC9CB4F-6FD4-C89A-BAEF-425E65AE6FCC}"/>
              </a:ext>
            </a:extLst>
          </p:cNvPr>
          <p:cNvGrpSpPr/>
          <p:nvPr/>
        </p:nvGrpSpPr>
        <p:grpSpPr>
          <a:xfrm>
            <a:off x="8158406" y="3839797"/>
            <a:ext cx="1201272" cy="1268864"/>
            <a:chOff x="8605086" y="4742725"/>
            <a:chExt cx="1201272" cy="1268864"/>
          </a:xfrm>
        </p:grpSpPr>
        <p:sp>
          <p:nvSpPr>
            <p:cNvPr id="30" name="正方形/長方形 29">
              <a:extLst>
                <a:ext uri="{FF2B5EF4-FFF2-40B4-BE49-F238E27FC236}">
                  <a16:creationId xmlns:a16="http://schemas.microsoft.com/office/drawing/2014/main" id="{6855FE05-2E24-0E64-44B2-703EC5A85EF0}"/>
                </a:ext>
              </a:extLst>
            </p:cNvPr>
            <p:cNvSpPr/>
            <p:nvPr/>
          </p:nvSpPr>
          <p:spPr>
            <a:xfrm>
              <a:off x="8703248" y="4742725"/>
              <a:ext cx="1004949" cy="1268864"/>
            </a:xfrm>
            <a:prstGeom prst="rect">
              <a:avLst/>
            </a:prstGeom>
            <a:solidFill>
              <a:schemeClr val="accent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6214CC05-E6C8-E399-53A0-8C2E2B9187EC}"/>
                </a:ext>
              </a:extLst>
            </p:cNvPr>
            <p:cNvSpPr txBox="1"/>
            <p:nvPr/>
          </p:nvSpPr>
          <p:spPr>
            <a:xfrm>
              <a:off x="8605086" y="5673035"/>
              <a:ext cx="1201272" cy="338554"/>
            </a:xfrm>
            <a:prstGeom prst="rect">
              <a:avLst/>
            </a:prstGeom>
            <a:noFill/>
          </p:spPr>
          <p:txBody>
            <a:bodyPr wrap="square" rtlCol="0">
              <a:spAutoFit/>
            </a:bodyPr>
            <a:lstStyle/>
            <a:p>
              <a:pPr algn="ctr"/>
              <a:r>
                <a:rPr lang="ja-JP" altLang="en-US" sz="1600" b="1" dirty="0"/>
                <a:t>保健所</a:t>
              </a:r>
              <a:endParaRPr kumimoji="1" lang="en-US" altLang="ja-JP" sz="1600" b="1" dirty="0"/>
            </a:p>
          </p:txBody>
        </p:sp>
        <p:pic>
          <p:nvPicPr>
            <p:cNvPr id="24" name="図 23">
              <a:extLst>
                <a:ext uri="{FF2B5EF4-FFF2-40B4-BE49-F238E27FC236}">
                  <a16:creationId xmlns:a16="http://schemas.microsoft.com/office/drawing/2014/main" id="{46D95B6E-CF85-525A-FA8A-31C3501EBD77}"/>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69211" t="21676" r="5157" b="11790"/>
            <a:stretch/>
          </p:blipFill>
          <p:spPr>
            <a:xfrm>
              <a:off x="8802982" y="4826915"/>
              <a:ext cx="805481" cy="899470"/>
            </a:xfrm>
            <a:prstGeom prst="rect">
              <a:avLst/>
            </a:prstGeom>
          </p:spPr>
        </p:pic>
      </p:grpSp>
      <p:grpSp>
        <p:nvGrpSpPr>
          <p:cNvPr id="42" name="グループ化 41">
            <a:extLst>
              <a:ext uri="{FF2B5EF4-FFF2-40B4-BE49-F238E27FC236}">
                <a16:creationId xmlns:a16="http://schemas.microsoft.com/office/drawing/2014/main" id="{25914F64-13EB-8B43-AB2D-F7FC461F1E97}"/>
              </a:ext>
            </a:extLst>
          </p:cNvPr>
          <p:cNvGrpSpPr/>
          <p:nvPr/>
        </p:nvGrpSpPr>
        <p:grpSpPr>
          <a:xfrm>
            <a:off x="2128394" y="3839797"/>
            <a:ext cx="1406130" cy="1268864"/>
            <a:chOff x="3918905" y="4763241"/>
            <a:chExt cx="1406130" cy="1268864"/>
          </a:xfrm>
        </p:grpSpPr>
        <p:grpSp>
          <p:nvGrpSpPr>
            <p:cNvPr id="38" name="グループ化 37">
              <a:extLst>
                <a:ext uri="{FF2B5EF4-FFF2-40B4-BE49-F238E27FC236}">
                  <a16:creationId xmlns:a16="http://schemas.microsoft.com/office/drawing/2014/main" id="{2DF2C896-B870-51ED-FE8E-6AF51A75E87E}"/>
                </a:ext>
              </a:extLst>
            </p:cNvPr>
            <p:cNvGrpSpPr/>
            <p:nvPr/>
          </p:nvGrpSpPr>
          <p:grpSpPr>
            <a:xfrm>
              <a:off x="3918905" y="4763241"/>
              <a:ext cx="1406130" cy="1268864"/>
              <a:chOff x="8703247" y="4742725"/>
              <a:chExt cx="1406130" cy="1268864"/>
            </a:xfrm>
          </p:grpSpPr>
          <p:sp>
            <p:nvSpPr>
              <p:cNvPr id="39" name="正方形/長方形 38">
                <a:extLst>
                  <a:ext uri="{FF2B5EF4-FFF2-40B4-BE49-F238E27FC236}">
                    <a16:creationId xmlns:a16="http://schemas.microsoft.com/office/drawing/2014/main" id="{F4CD81D0-8387-63E0-3592-034DF9429B6C}"/>
                  </a:ext>
                </a:extLst>
              </p:cNvPr>
              <p:cNvSpPr/>
              <p:nvPr/>
            </p:nvSpPr>
            <p:spPr>
              <a:xfrm>
                <a:off x="8703248" y="4742725"/>
                <a:ext cx="1406129" cy="1268864"/>
              </a:xfrm>
              <a:prstGeom prst="rect">
                <a:avLst/>
              </a:prstGeom>
              <a:solidFill>
                <a:schemeClr val="accent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B544443C-419A-9761-8AF1-EBE3D1317E10}"/>
                  </a:ext>
                </a:extLst>
              </p:cNvPr>
              <p:cNvSpPr txBox="1"/>
              <p:nvPr/>
            </p:nvSpPr>
            <p:spPr>
              <a:xfrm>
                <a:off x="8703247" y="5673035"/>
                <a:ext cx="1406129" cy="338554"/>
              </a:xfrm>
              <a:prstGeom prst="rect">
                <a:avLst/>
              </a:prstGeom>
              <a:noFill/>
            </p:spPr>
            <p:txBody>
              <a:bodyPr wrap="square" rtlCol="0">
                <a:spAutoFit/>
              </a:bodyPr>
              <a:lstStyle/>
              <a:p>
                <a:pPr algn="ctr"/>
                <a:r>
                  <a:rPr lang="ja-JP" altLang="en-US" sz="1600" b="1" dirty="0"/>
                  <a:t>協力医療機関 </a:t>
                </a:r>
                <a:endParaRPr kumimoji="1" lang="en-US" altLang="ja-JP" sz="1600" b="1" dirty="0"/>
              </a:p>
            </p:txBody>
          </p:sp>
        </p:grpSp>
        <p:pic>
          <p:nvPicPr>
            <p:cNvPr id="41" name="図 40" descr="アイコン&#10;&#10;自動的に生成された説明">
              <a:extLst>
                <a:ext uri="{FF2B5EF4-FFF2-40B4-BE49-F238E27FC236}">
                  <a16:creationId xmlns:a16="http://schemas.microsoft.com/office/drawing/2014/main" id="{4D6BBE42-6EE7-D181-40FA-3336D4670930}"/>
                </a:ext>
              </a:extLst>
            </p:cNvPr>
            <p:cNvPicPr>
              <a:picLocks noChangeAspect="1"/>
            </p:cNvPicPr>
            <p:nvPr/>
          </p:nvPicPr>
          <p:blipFill rotWithShape="1">
            <a:blip r:embed="rId6">
              <a:extLst>
                <a:ext uri="{28A0092B-C50C-407E-A947-70E740481C1C}">
                  <a14:useLocalDpi xmlns:a14="http://schemas.microsoft.com/office/drawing/2010/main" val="0"/>
                </a:ext>
              </a:extLst>
            </a:blip>
            <a:srcRect l="3444" t="10412" r="2684" b="3174"/>
            <a:stretch/>
          </p:blipFill>
          <p:spPr>
            <a:xfrm>
              <a:off x="4202220" y="4863748"/>
              <a:ext cx="839501" cy="830236"/>
            </a:xfrm>
            <a:prstGeom prst="rect">
              <a:avLst/>
            </a:prstGeom>
          </p:spPr>
        </p:pic>
      </p:grpSp>
      <p:grpSp>
        <p:nvGrpSpPr>
          <p:cNvPr id="48" name="グループ化 47">
            <a:extLst>
              <a:ext uri="{FF2B5EF4-FFF2-40B4-BE49-F238E27FC236}">
                <a16:creationId xmlns:a16="http://schemas.microsoft.com/office/drawing/2014/main" id="{B75BF1A3-9591-83AD-7928-FA5865C73E7A}"/>
              </a:ext>
            </a:extLst>
          </p:cNvPr>
          <p:cNvGrpSpPr/>
          <p:nvPr/>
        </p:nvGrpSpPr>
        <p:grpSpPr>
          <a:xfrm>
            <a:off x="5222829" y="3800546"/>
            <a:ext cx="1406130" cy="1268864"/>
            <a:chOff x="5063042" y="4977786"/>
            <a:chExt cx="1406130" cy="1268864"/>
          </a:xfrm>
        </p:grpSpPr>
        <p:grpSp>
          <p:nvGrpSpPr>
            <p:cNvPr id="44" name="グループ化 43">
              <a:extLst>
                <a:ext uri="{FF2B5EF4-FFF2-40B4-BE49-F238E27FC236}">
                  <a16:creationId xmlns:a16="http://schemas.microsoft.com/office/drawing/2014/main" id="{33FEFBF3-D6B8-EDE4-5644-AEB13968B638}"/>
                </a:ext>
              </a:extLst>
            </p:cNvPr>
            <p:cNvGrpSpPr/>
            <p:nvPr/>
          </p:nvGrpSpPr>
          <p:grpSpPr>
            <a:xfrm>
              <a:off x="5063042" y="4977786"/>
              <a:ext cx="1406130" cy="1268864"/>
              <a:chOff x="8703247" y="4742725"/>
              <a:chExt cx="1406130" cy="1268864"/>
            </a:xfrm>
          </p:grpSpPr>
          <p:sp>
            <p:nvSpPr>
              <p:cNvPr id="46" name="正方形/長方形 45">
                <a:extLst>
                  <a:ext uri="{FF2B5EF4-FFF2-40B4-BE49-F238E27FC236}">
                    <a16:creationId xmlns:a16="http://schemas.microsoft.com/office/drawing/2014/main" id="{26EBC90C-E8BA-0011-CDDF-0E7C3A170E93}"/>
                  </a:ext>
                </a:extLst>
              </p:cNvPr>
              <p:cNvSpPr/>
              <p:nvPr/>
            </p:nvSpPr>
            <p:spPr>
              <a:xfrm>
                <a:off x="8703248" y="4742725"/>
                <a:ext cx="1406129" cy="1268864"/>
              </a:xfrm>
              <a:prstGeom prst="rect">
                <a:avLst/>
              </a:prstGeom>
              <a:solidFill>
                <a:schemeClr val="accent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056B6ED5-FC2B-086B-3952-CC7F8B14B540}"/>
                  </a:ext>
                </a:extLst>
              </p:cNvPr>
              <p:cNvSpPr txBox="1"/>
              <p:nvPr/>
            </p:nvSpPr>
            <p:spPr>
              <a:xfrm>
                <a:off x="8703247" y="5673035"/>
                <a:ext cx="1406129" cy="338554"/>
              </a:xfrm>
              <a:prstGeom prst="rect">
                <a:avLst/>
              </a:prstGeom>
              <a:noFill/>
            </p:spPr>
            <p:txBody>
              <a:bodyPr wrap="square" rtlCol="0">
                <a:spAutoFit/>
              </a:bodyPr>
              <a:lstStyle/>
              <a:p>
                <a:pPr algn="ctr"/>
                <a:r>
                  <a:rPr lang="ja-JP" altLang="en-US" sz="1600" b="1" dirty="0"/>
                  <a:t>医師会 </a:t>
                </a:r>
                <a:endParaRPr kumimoji="1" lang="en-US" altLang="ja-JP" sz="1600" b="1" dirty="0"/>
              </a:p>
            </p:txBody>
          </p:sp>
        </p:grpSp>
        <p:pic>
          <p:nvPicPr>
            <p:cNvPr id="25" name="図 24">
              <a:extLst>
                <a:ext uri="{FF2B5EF4-FFF2-40B4-BE49-F238E27FC236}">
                  <a16:creationId xmlns:a16="http://schemas.microsoft.com/office/drawing/2014/main" id="{BFA25FDB-DC5E-7B1D-28B9-F74F482D6205}"/>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4721" t="16595" r="64372" b="10074"/>
            <a:stretch/>
          </p:blipFill>
          <p:spPr>
            <a:xfrm>
              <a:off x="5323150" y="5051180"/>
              <a:ext cx="885914" cy="904261"/>
            </a:xfrm>
            <a:prstGeom prst="rect">
              <a:avLst/>
            </a:prstGeom>
          </p:spPr>
        </p:pic>
      </p:grpSp>
      <p:sp>
        <p:nvSpPr>
          <p:cNvPr id="51" name="テキスト ボックス 50">
            <a:extLst>
              <a:ext uri="{FF2B5EF4-FFF2-40B4-BE49-F238E27FC236}">
                <a16:creationId xmlns:a16="http://schemas.microsoft.com/office/drawing/2014/main" id="{835FBEBB-F7CE-2D96-18A7-55ABB2A42D26}"/>
              </a:ext>
            </a:extLst>
          </p:cNvPr>
          <p:cNvSpPr txBox="1"/>
          <p:nvPr/>
        </p:nvSpPr>
        <p:spPr>
          <a:xfrm>
            <a:off x="3970443" y="4542070"/>
            <a:ext cx="877163" cy="369332"/>
          </a:xfrm>
          <a:prstGeom prst="rect">
            <a:avLst/>
          </a:prstGeom>
          <a:noFill/>
        </p:spPr>
        <p:txBody>
          <a:bodyPr wrap="none" rtlCol="0">
            <a:spAutoFit/>
          </a:bodyPr>
          <a:lstStyle/>
          <a:p>
            <a:r>
              <a:rPr kumimoji="1" lang="ja-JP" altLang="en-US" dirty="0"/>
              <a:t>研修会</a:t>
            </a:r>
            <a:endParaRPr kumimoji="1" lang="en-US" altLang="ja-JP" dirty="0"/>
          </a:p>
        </p:txBody>
      </p:sp>
      <p:sp>
        <p:nvSpPr>
          <p:cNvPr id="55" name="テキスト ボックス 54">
            <a:extLst>
              <a:ext uri="{FF2B5EF4-FFF2-40B4-BE49-F238E27FC236}">
                <a16:creationId xmlns:a16="http://schemas.microsoft.com/office/drawing/2014/main" id="{C6AB01B0-5FAF-41DF-E883-2CAF02437411}"/>
              </a:ext>
            </a:extLst>
          </p:cNvPr>
          <p:cNvSpPr txBox="1"/>
          <p:nvPr/>
        </p:nvSpPr>
        <p:spPr>
          <a:xfrm>
            <a:off x="5996187" y="2789947"/>
            <a:ext cx="2031325" cy="461665"/>
          </a:xfrm>
          <a:prstGeom prst="rect">
            <a:avLst/>
          </a:prstGeom>
          <a:noFill/>
        </p:spPr>
        <p:txBody>
          <a:bodyPr wrap="none" rtlCol="0">
            <a:spAutoFit/>
          </a:bodyPr>
          <a:lstStyle/>
          <a:p>
            <a:r>
              <a:rPr kumimoji="1" lang="ja-JP" altLang="en-US" sz="2400" b="1" dirty="0">
                <a:solidFill>
                  <a:schemeClr val="accent1"/>
                </a:solidFill>
              </a:rPr>
              <a:t>研修会の提供</a:t>
            </a:r>
            <a:endParaRPr kumimoji="1" lang="en-US" altLang="ja-JP" sz="2400" b="1" dirty="0">
              <a:solidFill>
                <a:schemeClr val="accent1"/>
              </a:solidFill>
            </a:endParaRPr>
          </a:p>
        </p:txBody>
      </p:sp>
      <p:sp>
        <p:nvSpPr>
          <p:cNvPr id="56" name="テキスト ボックス 55">
            <a:extLst>
              <a:ext uri="{FF2B5EF4-FFF2-40B4-BE49-F238E27FC236}">
                <a16:creationId xmlns:a16="http://schemas.microsoft.com/office/drawing/2014/main" id="{56492732-1894-4A16-43AE-57DBD3EE0250}"/>
              </a:ext>
            </a:extLst>
          </p:cNvPr>
          <p:cNvSpPr txBox="1"/>
          <p:nvPr/>
        </p:nvSpPr>
        <p:spPr>
          <a:xfrm>
            <a:off x="3733222" y="3029441"/>
            <a:ext cx="1800493" cy="369332"/>
          </a:xfrm>
          <a:prstGeom prst="rect">
            <a:avLst/>
          </a:prstGeom>
          <a:noFill/>
        </p:spPr>
        <p:txBody>
          <a:bodyPr wrap="none" rtlCol="0">
            <a:spAutoFit/>
          </a:bodyPr>
          <a:lstStyle/>
          <a:p>
            <a:r>
              <a:rPr kumimoji="1" lang="ja-JP" altLang="en-US" dirty="0"/>
              <a:t>相談・診療・入院</a:t>
            </a:r>
            <a:endParaRPr kumimoji="1" lang="en-US" altLang="ja-JP" dirty="0"/>
          </a:p>
        </p:txBody>
      </p:sp>
      <p:sp>
        <p:nvSpPr>
          <p:cNvPr id="4" name="矢印: 下 3">
            <a:extLst>
              <a:ext uri="{FF2B5EF4-FFF2-40B4-BE49-F238E27FC236}">
                <a16:creationId xmlns:a16="http://schemas.microsoft.com/office/drawing/2014/main" id="{892B2C49-3523-AF49-8353-83B41F2754DF}"/>
              </a:ext>
            </a:extLst>
          </p:cNvPr>
          <p:cNvSpPr/>
          <p:nvPr/>
        </p:nvSpPr>
        <p:spPr>
          <a:xfrm rot="10800000">
            <a:off x="5817895" y="2392628"/>
            <a:ext cx="216000" cy="1268864"/>
          </a:xfrm>
          <a:prstGeom prst="downArrow">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矢印: 下 4">
            <a:extLst>
              <a:ext uri="{FF2B5EF4-FFF2-40B4-BE49-F238E27FC236}">
                <a16:creationId xmlns:a16="http://schemas.microsoft.com/office/drawing/2014/main" id="{9DD3B77C-CE9B-DD33-8F50-926DE3A5AD1C}"/>
              </a:ext>
            </a:extLst>
          </p:cNvPr>
          <p:cNvSpPr/>
          <p:nvPr/>
        </p:nvSpPr>
        <p:spPr>
          <a:xfrm rot="5400000">
            <a:off x="4279504" y="3799638"/>
            <a:ext cx="216000" cy="1268864"/>
          </a:xfrm>
          <a:prstGeom prst="downArrow">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下 5">
            <a:extLst>
              <a:ext uri="{FF2B5EF4-FFF2-40B4-BE49-F238E27FC236}">
                <a16:creationId xmlns:a16="http://schemas.microsoft.com/office/drawing/2014/main" id="{03BE9E18-CA3E-F437-A283-4B5805EB866E}"/>
              </a:ext>
            </a:extLst>
          </p:cNvPr>
          <p:cNvSpPr/>
          <p:nvPr/>
        </p:nvSpPr>
        <p:spPr>
          <a:xfrm rot="13825376">
            <a:off x="3669032" y="2074559"/>
            <a:ext cx="216000" cy="1991854"/>
          </a:xfrm>
          <a:prstGeom prst="downArrow">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下 6">
            <a:extLst>
              <a:ext uri="{FF2B5EF4-FFF2-40B4-BE49-F238E27FC236}">
                <a16:creationId xmlns:a16="http://schemas.microsoft.com/office/drawing/2014/main" id="{B4BC4622-2E7F-509D-244B-59669A84CA59}"/>
              </a:ext>
            </a:extLst>
          </p:cNvPr>
          <p:cNvSpPr/>
          <p:nvPr/>
        </p:nvSpPr>
        <p:spPr>
          <a:xfrm rot="8273268">
            <a:off x="8103395" y="2112177"/>
            <a:ext cx="216534" cy="1857332"/>
          </a:xfrm>
          <a:prstGeom prst="downArrow">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FD265133-A222-0495-6BA2-0EC0DCD0D42E}"/>
              </a:ext>
            </a:extLst>
          </p:cNvPr>
          <p:cNvSpPr txBox="1"/>
          <p:nvPr/>
        </p:nvSpPr>
        <p:spPr>
          <a:xfrm>
            <a:off x="8438926" y="2554514"/>
            <a:ext cx="2925801" cy="646331"/>
          </a:xfrm>
          <a:prstGeom prst="rect">
            <a:avLst/>
          </a:prstGeom>
          <a:noFill/>
        </p:spPr>
        <p:txBody>
          <a:bodyPr wrap="none" rtlCol="0">
            <a:spAutoFit/>
          </a:bodyPr>
          <a:lstStyle/>
          <a:p>
            <a:r>
              <a:rPr lang="ja-JP" altLang="en-US" dirty="0"/>
              <a:t>発生時まん延防止対策実施</a:t>
            </a:r>
            <a:endParaRPr lang="en-US" altLang="ja-JP" dirty="0"/>
          </a:p>
          <a:p>
            <a:r>
              <a:rPr lang="ja-JP" altLang="en-US" dirty="0"/>
              <a:t>感染対策の支援</a:t>
            </a:r>
            <a:endParaRPr lang="en-US" altLang="ja-JP" dirty="0"/>
          </a:p>
        </p:txBody>
      </p:sp>
      <p:sp>
        <p:nvSpPr>
          <p:cNvPr id="9" name="正方形/長方形 8">
            <a:extLst>
              <a:ext uri="{FF2B5EF4-FFF2-40B4-BE49-F238E27FC236}">
                <a16:creationId xmlns:a16="http://schemas.microsoft.com/office/drawing/2014/main" id="{F90166E1-1AE4-7A51-4C80-D6046AC6932F}"/>
              </a:ext>
            </a:extLst>
          </p:cNvPr>
          <p:cNvSpPr/>
          <p:nvPr/>
        </p:nvSpPr>
        <p:spPr>
          <a:xfrm>
            <a:off x="4825288" y="3506773"/>
            <a:ext cx="4837186" cy="1781665"/>
          </a:xfrm>
          <a:prstGeom prst="rect">
            <a:avLst/>
          </a:prstGeom>
          <a:noFill/>
          <a:ln w="38100">
            <a:solidFill>
              <a:schemeClr val="bg1">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D7D39A1-EEC2-AF18-7A7A-56F1F6E0415A}"/>
              </a:ext>
            </a:extLst>
          </p:cNvPr>
          <p:cNvSpPr txBox="1"/>
          <p:nvPr/>
        </p:nvSpPr>
        <p:spPr>
          <a:xfrm>
            <a:off x="4825288" y="5289422"/>
            <a:ext cx="7203314" cy="1200329"/>
          </a:xfrm>
          <a:prstGeom prst="rect">
            <a:avLst/>
          </a:prstGeom>
          <a:noFill/>
        </p:spPr>
        <p:txBody>
          <a:bodyPr wrap="square" rtlCol="0">
            <a:spAutoFit/>
          </a:bodyPr>
          <a:lstStyle/>
          <a:p>
            <a:r>
              <a:rPr kumimoji="1" lang="en-US" altLang="ja-JP" dirty="0"/>
              <a:t>R</a:t>
            </a:r>
            <a:r>
              <a:rPr kumimoji="1" lang="ja-JP" altLang="en-US" dirty="0"/>
              <a:t>６年度の取り組み</a:t>
            </a:r>
            <a:endParaRPr kumimoji="1" lang="en-US" altLang="ja-JP" dirty="0"/>
          </a:p>
          <a:p>
            <a:r>
              <a:rPr lang="ja-JP" altLang="en-US" dirty="0"/>
              <a:t>○ 介護施設と協力医療機関の連携状況に関するアンケート</a:t>
            </a:r>
            <a:endParaRPr lang="en-US" altLang="ja-JP" dirty="0"/>
          </a:p>
          <a:p>
            <a:r>
              <a:rPr kumimoji="1" lang="ja-JP" altLang="en-US" dirty="0"/>
              <a:t>○ 介護と医療のマッチング状況に対する取り組み協議</a:t>
            </a:r>
            <a:endParaRPr kumimoji="1" lang="en-US" altLang="ja-JP" dirty="0"/>
          </a:p>
          <a:p>
            <a:r>
              <a:rPr lang="ja-JP" altLang="en-US" dirty="0"/>
              <a:t>　</a:t>
            </a:r>
            <a:r>
              <a:rPr lang="en-US" altLang="ja-JP" dirty="0"/>
              <a:t>※</a:t>
            </a:r>
            <a:r>
              <a:rPr lang="ja-JP" altLang="en-US" dirty="0"/>
              <a:t> 現在、回答があった施設については、マッチングできている状況</a:t>
            </a:r>
            <a:endParaRPr kumimoji="1" lang="en-US" altLang="ja-JP" dirty="0"/>
          </a:p>
        </p:txBody>
      </p:sp>
      <p:sp>
        <p:nvSpPr>
          <p:cNvPr id="15" name="テキスト ボックス 14">
            <a:extLst>
              <a:ext uri="{FF2B5EF4-FFF2-40B4-BE49-F238E27FC236}">
                <a16:creationId xmlns:a16="http://schemas.microsoft.com/office/drawing/2014/main" id="{D0E215BD-11DC-9917-5DDF-537A8528FB68}"/>
              </a:ext>
            </a:extLst>
          </p:cNvPr>
          <p:cNvSpPr txBox="1"/>
          <p:nvPr/>
        </p:nvSpPr>
        <p:spPr>
          <a:xfrm>
            <a:off x="207458" y="1844231"/>
            <a:ext cx="3249608" cy="1200329"/>
          </a:xfrm>
          <a:prstGeom prst="rect">
            <a:avLst/>
          </a:prstGeom>
          <a:noFill/>
        </p:spPr>
        <p:txBody>
          <a:bodyPr wrap="none" rtlCol="0">
            <a:spAutoFit/>
          </a:bodyPr>
          <a:lstStyle/>
          <a:p>
            <a:r>
              <a:rPr kumimoji="1" lang="en-US" altLang="ja-JP" sz="2400" b="1" dirty="0"/>
              <a:t>【</a:t>
            </a:r>
            <a:r>
              <a:rPr kumimoji="1" lang="ja-JP" altLang="en-US" sz="2400" b="1" dirty="0"/>
              <a:t>本日の訓練</a:t>
            </a:r>
            <a:r>
              <a:rPr kumimoji="1" lang="en-US" altLang="ja-JP" sz="2400" b="1" dirty="0"/>
              <a:t>】</a:t>
            </a:r>
          </a:p>
          <a:p>
            <a:r>
              <a:rPr kumimoji="1" lang="ja-JP" altLang="en-US" sz="2400" b="1" dirty="0"/>
              <a:t>医療と介護の連携強化</a:t>
            </a:r>
            <a:endParaRPr kumimoji="1" lang="en-US" altLang="ja-JP" sz="2400" b="1" dirty="0"/>
          </a:p>
          <a:p>
            <a:r>
              <a:rPr lang="ja-JP" altLang="en-US" sz="2400" b="1" dirty="0"/>
              <a:t>（初動対応）</a:t>
            </a:r>
            <a:endParaRPr kumimoji="1" lang="en-US" altLang="ja-JP" sz="2400" b="1" dirty="0"/>
          </a:p>
        </p:txBody>
      </p:sp>
      <p:sp>
        <p:nvSpPr>
          <p:cNvPr id="19" name="矢印: 上下 18">
            <a:extLst>
              <a:ext uri="{FF2B5EF4-FFF2-40B4-BE49-F238E27FC236}">
                <a16:creationId xmlns:a16="http://schemas.microsoft.com/office/drawing/2014/main" id="{C8099CC4-8318-6952-EC8C-2E3FBD8D5FAD}"/>
              </a:ext>
            </a:extLst>
          </p:cNvPr>
          <p:cNvSpPr/>
          <p:nvPr/>
        </p:nvSpPr>
        <p:spPr>
          <a:xfrm rot="3054946">
            <a:off x="3187905" y="1919786"/>
            <a:ext cx="288000" cy="2249549"/>
          </a:xfrm>
          <a:prstGeom prst="upDown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30823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C61E71-115C-4B48-A9E2-DCCEB0E01E4C}"/>
              </a:ext>
            </a:extLst>
          </p:cNvPr>
          <p:cNvSpPr>
            <a:spLocks noGrp="1"/>
          </p:cNvSpPr>
          <p:nvPr>
            <p:ph type="title"/>
          </p:nvPr>
        </p:nvSpPr>
        <p:spPr>
          <a:xfrm>
            <a:off x="0" y="1"/>
            <a:ext cx="12192000" cy="720000"/>
          </a:xfrm>
          <a:solidFill>
            <a:schemeClr val="accent1">
              <a:lumMod val="50000"/>
            </a:schemeClr>
          </a:solidFill>
        </p:spPr>
        <p:txBody>
          <a:bodyPr/>
          <a:lstStyle/>
          <a:p>
            <a:r>
              <a:rPr kumimoji="1" lang="ja-JP" altLang="en-US" dirty="0">
                <a:solidFill>
                  <a:schemeClr val="bg1"/>
                </a:solidFill>
              </a:rPr>
              <a:t>この訓練のねらい</a:t>
            </a:r>
          </a:p>
        </p:txBody>
      </p:sp>
      <p:sp>
        <p:nvSpPr>
          <p:cNvPr id="3" name="コンテンツ プレースホルダー 2">
            <a:extLst>
              <a:ext uri="{FF2B5EF4-FFF2-40B4-BE49-F238E27FC236}">
                <a16:creationId xmlns:a16="http://schemas.microsoft.com/office/drawing/2014/main" id="{33399DD5-20A3-40B8-A469-DEF97187BFB7}"/>
              </a:ext>
            </a:extLst>
          </p:cNvPr>
          <p:cNvSpPr>
            <a:spLocks noGrp="1"/>
          </p:cNvSpPr>
          <p:nvPr>
            <p:ph idx="1"/>
          </p:nvPr>
        </p:nvSpPr>
        <p:spPr>
          <a:xfrm>
            <a:off x="233082" y="1119971"/>
            <a:ext cx="8312523" cy="5617005"/>
          </a:xfrm>
        </p:spPr>
        <p:txBody>
          <a:bodyPr>
            <a:normAutofit fontScale="85000" lnSpcReduction="10000"/>
          </a:bodyPr>
          <a:lstStyle/>
          <a:p>
            <a:pPr marL="514350" indent="-514350">
              <a:lnSpc>
                <a:spcPct val="130000"/>
              </a:lnSpc>
              <a:spcBef>
                <a:spcPts val="0"/>
              </a:spcBef>
              <a:buFont typeface="+mj-lt"/>
              <a:buAutoNum type="arabicPeriod"/>
            </a:pPr>
            <a:r>
              <a:rPr kumimoji="1" lang="ja-JP" altLang="en-US" sz="3200" dirty="0"/>
              <a:t>介護施設において感染症が発生した際に、個人、組織が</a:t>
            </a:r>
            <a:r>
              <a:rPr lang="ja-JP" altLang="en-US" sz="3200" dirty="0"/>
              <a:t>ど</a:t>
            </a:r>
            <a:r>
              <a:rPr kumimoji="1" lang="ja-JP" altLang="en-US" sz="3200" dirty="0"/>
              <a:t>のように対応すればよいかイメージできる</a:t>
            </a:r>
            <a:endParaRPr lang="en-US" altLang="ja-JP" sz="3200" dirty="0"/>
          </a:p>
          <a:p>
            <a:pPr marL="0" indent="0">
              <a:lnSpc>
                <a:spcPct val="130000"/>
              </a:lnSpc>
              <a:spcBef>
                <a:spcPts val="0"/>
              </a:spcBef>
              <a:buNone/>
            </a:pPr>
            <a:r>
              <a:rPr kumimoji="1" lang="ja-JP" altLang="en-US" sz="3200" dirty="0"/>
              <a:t>　　　</a:t>
            </a:r>
            <a:r>
              <a:rPr kumimoji="1" lang="en-US" altLang="ja-JP" sz="2400" dirty="0"/>
              <a:t>【</a:t>
            </a:r>
            <a:r>
              <a:rPr kumimoji="1" lang="ja-JP" altLang="en-US" sz="2400" dirty="0"/>
              <a:t>今回のテーマ</a:t>
            </a:r>
            <a:r>
              <a:rPr kumimoji="1" lang="en-US" altLang="ja-JP" sz="2400" dirty="0"/>
              <a:t>】</a:t>
            </a:r>
            <a:r>
              <a:rPr lang="ja-JP" altLang="en-US" sz="2400" dirty="0"/>
              <a:t> 感染症発生疑い時の初動対応（伝達と感染制御）</a:t>
            </a:r>
            <a:endParaRPr kumimoji="1" lang="en-US" altLang="ja-JP" sz="2400" dirty="0"/>
          </a:p>
          <a:p>
            <a:pPr marL="514350" indent="-514350">
              <a:lnSpc>
                <a:spcPct val="130000"/>
              </a:lnSpc>
              <a:spcBef>
                <a:spcPts val="1200"/>
              </a:spcBef>
              <a:buFont typeface="+mj-lt"/>
              <a:buAutoNum type="arabicPeriod" startAt="2"/>
            </a:pPr>
            <a:r>
              <a:rPr lang="ja-JP" altLang="en-US" sz="3200" dirty="0"/>
              <a:t>感染症発生時に、医療機関との連携がスムーズにできるようになる</a:t>
            </a:r>
            <a:endParaRPr lang="en-US" altLang="ja-JP" sz="3200" dirty="0"/>
          </a:p>
          <a:p>
            <a:pPr marL="514350" indent="-514350">
              <a:lnSpc>
                <a:spcPct val="130000"/>
              </a:lnSpc>
              <a:spcBef>
                <a:spcPts val="1200"/>
              </a:spcBef>
              <a:buFont typeface="+mj-lt"/>
              <a:buAutoNum type="arabicPeriod" startAt="2"/>
            </a:pPr>
            <a:r>
              <a:rPr kumimoji="1" lang="ja-JP" altLang="en-US" sz="3200" dirty="0"/>
              <a:t>策定した業務継続計画（</a:t>
            </a:r>
            <a:r>
              <a:rPr kumimoji="1" lang="en-US" altLang="ja-JP" sz="3200" dirty="0"/>
              <a:t>BCP</a:t>
            </a:r>
            <a:r>
              <a:rPr kumimoji="1" lang="ja-JP" altLang="en-US" sz="3200" dirty="0"/>
              <a:t>）が、実行性のあるものか検証する</a:t>
            </a:r>
            <a:endParaRPr kumimoji="1" lang="en-US" altLang="ja-JP" sz="3200" dirty="0"/>
          </a:p>
          <a:p>
            <a:pPr marL="514350" indent="-514350">
              <a:lnSpc>
                <a:spcPct val="130000"/>
              </a:lnSpc>
              <a:spcBef>
                <a:spcPts val="1200"/>
              </a:spcBef>
              <a:buFont typeface="+mj-lt"/>
              <a:buAutoNum type="arabicPeriod" startAt="2"/>
            </a:pPr>
            <a:r>
              <a:rPr lang="ja-JP" altLang="en-US" sz="3200" dirty="0"/>
              <a:t>施設で実施する訓練の開催についてイメージし、計画できる</a:t>
            </a:r>
            <a:endParaRPr kumimoji="1" lang="en-US" altLang="ja-JP" sz="3200" dirty="0"/>
          </a:p>
          <a:p>
            <a:pPr marL="514350" indent="-514350">
              <a:lnSpc>
                <a:spcPct val="130000"/>
              </a:lnSpc>
              <a:spcBef>
                <a:spcPts val="1200"/>
              </a:spcBef>
              <a:buFont typeface="+mj-lt"/>
              <a:buAutoNum type="arabicPeriod" startAt="2"/>
            </a:pPr>
            <a:endParaRPr kumimoji="1" lang="ja-JP" altLang="en-US" sz="3200" dirty="0"/>
          </a:p>
        </p:txBody>
      </p:sp>
      <p:pic>
        <p:nvPicPr>
          <p:cNvPr id="4" name="図 3" descr="ダイアグラム&#10;&#10;自動的に生成された説明">
            <a:extLst>
              <a:ext uri="{FF2B5EF4-FFF2-40B4-BE49-F238E27FC236}">
                <a16:creationId xmlns:a16="http://schemas.microsoft.com/office/drawing/2014/main" id="{ACE00064-1FE2-3A98-CFFF-DC3CA7BE65C1}"/>
              </a:ext>
            </a:extLst>
          </p:cNvPr>
          <p:cNvPicPr>
            <a:picLocks noChangeAspect="1"/>
          </p:cNvPicPr>
          <p:nvPr/>
        </p:nvPicPr>
        <p:blipFill>
          <a:blip r:embed="rId2">
            <a:extLst>
              <a:ext uri="{28A0092B-C50C-407E-A947-70E740481C1C}">
                <a14:useLocalDpi xmlns:a14="http://schemas.microsoft.com/office/drawing/2010/main" val="0"/>
              </a:ext>
            </a:extLst>
          </a:blip>
          <a:srcRect l="5787" t="16596" r="68076" b="21218"/>
          <a:stretch/>
        </p:blipFill>
        <p:spPr>
          <a:xfrm>
            <a:off x="9091057" y="2062304"/>
            <a:ext cx="2612498" cy="3086880"/>
          </a:xfrm>
          <a:prstGeom prst="rect">
            <a:avLst/>
          </a:prstGeom>
          <a:ln>
            <a:noFill/>
          </a:ln>
        </p:spPr>
      </p:pic>
      <p:sp>
        <p:nvSpPr>
          <p:cNvPr id="5" name="テキスト ボックス 4">
            <a:extLst>
              <a:ext uri="{FF2B5EF4-FFF2-40B4-BE49-F238E27FC236}">
                <a16:creationId xmlns:a16="http://schemas.microsoft.com/office/drawing/2014/main" id="{BF075EE8-A651-55ED-7EB6-4DC637E4F6DA}"/>
              </a:ext>
            </a:extLst>
          </p:cNvPr>
          <p:cNvSpPr txBox="1"/>
          <p:nvPr/>
        </p:nvSpPr>
        <p:spPr>
          <a:xfrm>
            <a:off x="8936009" y="1415973"/>
            <a:ext cx="2922595" cy="646331"/>
          </a:xfrm>
          <a:prstGeom prst="rect">
            <a:avLst/>
          </a:prstGeom>
          <a:noFill/>
        </p:spPr>
        <p:txBody>
          <a:bodyPr wrap="none" rtlCol="0">
            <a:spAutoFit/>
          </a:bodyPr>
          <a:lstStyle/>
          <a:p>
            <a:pPr algn="ctr"/>
            <a:r>
              <a:rPr kumimoji="1" lang="ja-JP" altLang="en-US" b="1" dirty="0">
                <a:solidFill>
                  <a:srgbClr val="C00000"/>
                </a:solidFill>
              </a:rPr>
              <a:t>介護</a:t>
            </a:r>
            <a:r>
              <a:rPr lang="ja-JP" altLang="en-US" b="1" dirty="0">
                <a:solidFill>
                  <a:srgbClr val="C00000"/>
                </a:solidFill>
              </a:rPr>
              <a:t>施設と医療機関の</a:t>
            </a:r>
            <a:endParaRPr lang="en-US" altLang="ja-JP" b="1" dirty="0">
              <a:solidFill>
                <a:srgbClr val="C00000"/>
              </a:solidFill>
            </a:endParaRPr>
          </a:p>
          <a:p>
            <a:pPr algn="ctr"/>
            <a:r>
              <a:rPr kumimoji="1" lang="ja-JP" altLang="en-US" b="1" dirty="0">
                <a:solidFill>
                  <a:srgbClr val="C00000"/>
                </a:solidFill>
              </a:rPr>
              <a:t>対応イメージのすり合わせ</a:t>
            </a:r>
          </a:p>
        </p:txBody>
      </p:sp>
      <p:sp>
        <p:nvSpPr>
          <p:cNvPr id="6" name="テキスト ボックス 5">
            <a:extLst>
              <a:ext uri="{FF2B5EF4-FFF2-40B4-BE49-F238E27FC236}">
                <a16:creationId xmlns:a16="http://schemas.microsoft.com/office/drawing/2014/main" id="{A840BD79-257E-09CD-ECCF-5A5BC5D7C576}"/>
              </a:ext>
            </a:extLst>
          </p:cNvPr>
          <p:cNvSpPr txBox="1"/>
          <p:nvPr/>
        </p:nvSpPr>
        <p:spPr>
          <a:xfrm>
            <a:off x="9086691" y="5333850"/>
            <a:ext cx="2621230" cy="461665"/>
          </a:xfrm>
          <a:prstGeom prst="rect">
            <a:avLst/>
          </a:prstGeom>
          <a:noFill/>
        </p:spPr>
        <p:txBody>
          <a:bodyPr wrap="none" rtlCol="0">
            <a:spAutoFit/>
          </a:bodyPr>
          <a:lstStyle/>
          <a:p>
            <a:r>
              <a:rPr lang="ja-JP" altLang="en-US" sz="2400" b="1" dirty="0">
                <a:solidFill>
                  <a:srgbClr val="C00000"/>
                </a:solidFill>
              </a:rPr>
              <a:t>顔の見える関係性</a:t>
            </a:r>
            <a:endParaRPr kumimoji="1" lang="ja-JP" altLang="en-US" sz="2400" b="1" dirty="0">
              <a:solidFill>
                <a:srgbClr val="C00000"/>
              </a:solidFill>
            </a:endParaRPr>
          </a:p>
        </p:txBody>
      </p:sp>
      <p:sp>
        <p:nvSpPr>
          <p:cNvPr id="7" name="正方形/長方形 6">
            <a:extLst>
              <a:ext uri="{FF2B5EF4-FFF2-40B4-BE49-F238E27FC236}">
                <a16:creationId xmlns:a16="http://schemas.microsoft.com/office/drawing/2014/main" id="{9431784B-882A-2E03-E725-1C71CEBFA798}"/>
              </a:ext>
            </a:extLst>
          </p:cNvPr>
          <p:cNvSpPr/>
          <p:nvPr/>
        </p:nvSpPr>
        <p:spPr>
          <a:xfrm>
            <a:off x="9121509" y="5741515"/>
            <a:ext cx="2551595" cy="10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14519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11F7211-2B15-477B-B34A-92AD5FBC07FE}"/>
              </a:ext>
            </a:extLst>
          </p:cNvPr>
          <p:cNvSpPr txBox="1"/>
          <p:nvPr/>
        </p:nvSpPr>
        <p:spPr>
          <a:xfrm>
            <a:off x="2101954" y="720001"/>
            <a:ext cx="7988084" cy="584775"/>
          </a:xfrm>
          <a:prstGeom prst="rect">
            <a:avLst/>
          </a:prstGeom>
          <a:noFill/>
        </p:spPr>
        <p:txBody>
          <a:bodyPr wrap="none" rtlCol="0">
            <a:spAutoFit/>
          </a:bodyPr>
          <a:lstStyle/>
          <a:p>
            <a:r>
              <a:rPr kumimoji="1" lang="en-US" altLang="ja-JP" sz="3200" b="1" dirty="0"/>
              <a:t>BCP</a:t>
            </a:r>
            <a:r>
              <a:rPr lang="ja-JP" altLang="en-US" sz="2400" b="1" dirty="0"/>
              <a:t> ： </a:t>
            </a:r>
            <a:r>
              <a:rPr lang="en-US" altLang="ja-JP" sz="2400" b="1" dirty="0"/>
              <a:t>Business Continuity Plan</a:t>
            </a:r>
            <a:r>
              <a:rPr lang="ja-JP" altLang="en-US" sz="2400" b="1" dirty="0"/>
              <a:t>（業務継続計画）</a:t>
            </a:r>
            <a:endParaRPr lang="en-US" altLang="ja-JP" sz="2400" b="1" dirty="0"/>
          </a:p>
        </p:txBody>
      </p:sp>
      <p:sp>
        <p:nvSpPr>
          <p:cNvPr id="4" name="テキスト ボックス 3">
            <a:extLst>
              <a:ext uri="{FF2B5EF4-FFF2-40B4-BE49-F238E27FC236}">
                <a16:creationId xmlns:a16="http://schemas.microsoft.com/office/drawing/2014/main" id="{1D278370-3D1F-418E-91DC-E9AB216CC4B7}"/>
              </a:ext>
            </a:extLst>
          </p:cNvPr>
          <p:cNvSpPr txBox="1"/>
          <p:nvPr/>
        </p:nvSpPr>
        <p:spPr>
          <a:xfrm>
            <a:off x="639212" y="1720840"/>
            <a:ext cx="10913565" cy="584775"/>
          </a:xfrm>
          <a:prstGeom prst="rect">
            <a:avLst/>
          </a:prstGeom>
          <a:noFill/>
        </p:spPr>
        <p:txBody>
          <a:bodyPr wrap="none" rtlCol="0">
            <a:spAutoFit/>
          </a:bodyPr>
          <a:lstStyle/>
          <a:p>
            <a:r>
              <a:rPr kumimoji="1" lang="en-US" altLang="ja-JP" sz="3200" b="1" dirty="0">
                <a:solidFill>
                  <a:srgbClr val="C00000"/>
                </a:solidFill>
              </a:rPr>
              <a:t>BCM</a:t>
            </a:r>
            <a:r>
              <a:rPr lang="ja-JP" altLang="en-US" sz="2400" b="1" dirty="0">
                <a:solidFill>
                  <a:srgbClr val="C00000"/>
                </a:solidFill>
              </a:rPr>
              <a:t> ： </a:t>
            </a:r>
            <a:r>
              <a:rPr lang="en-US" altLang="ja-JP" sz="2400" b="1" dirty="0">
                <a:solidFill>
                  <a:srgbClr val="C00000"/>
                </a:solidFill>
              </a:rPr>
              <a:t>Business Continuity Management</a:t>
            </a:r>
            <a:r>
              <a:rPr lang="ja-JP" altLang="en-US" sz="2400" b="1" dirty="0">
                <a:solidFill>
                  <a:srgbClr val="C00000"/>
                </a:solidFill>
              </a:rPr>
              <a:t>（業務継続マネージメント）</a:t>
            </a:r>
            <a:endParaRPr lang="en-US" altLang="ja-JP" sz="2400" b="1" dirty="0">
              <a:solidFill>
                <a:srgbClr val="C00000"/>
              </a:solidFill>
            </a:endParaRPr>
          </a:p>
        </p:txBody>
      </p:sp>
      <p:sp>
        <p:nvSpPr>
          <p:cNvPr id="5" name="テキスト ボックス 4">
            <a:extLst>
              <a:ext uri="{FF2B5EF4-FFF2-40B4-BE49-F238E27FC236}">
                <a16:creationId xmlns:a16="http://schemas.microsoft.com/office/drawing/2014/main" id="{CD4A4296-0962-4ED7-A73E-F89266243F47}"/>
              </a:ext>
            </a:extLst>
          </p:cNvPr>
          <p:cNvSpPr txBox="1"/>
          <p:nvPr/>
        </p:nvSpPr>
        <p:spPr>
          <a:xfrm>
            <a:off x="1243543" y="2284094"/>
            <a:ext cx="9704901" cy="400110"/>
          </a:xfrm>
          <a:prstGeom prst="rect">
            <a:avLst/>
          </a:prstGeom>
          <a:noFill/>
        </p:spPr>
        <p:txBody>
          <a:bodyPr wrap="none" rtlCol="0">
            <a:spAutoFit/>
          </a:bodyPr>
          <a:lstStyle/>
          <a:p>
            <a:r>
              <a:rPr kumimoji="1" lang="ja-JP" altLang="en-US" sz="2000" dirty="0"/>
              <a:t>策定した</a:t>
            </a:r>
            <a:r>
              <a:rPr kumimoji="1" lang="en-US" altLang="ja-JP" sz="2000" dirty="0"/>
              <a:t>BCP</a:t>
            </a:r>
            <a:r>
              <a:rPr kumimoji="1" lang="ja-JP" altLang="en-US" sz="2000" dirty="0"/>
              <a:t>を</a:t>
            </a:r>
            <a:r>
              <a:rPr kumimoji="1" lang="en-US" altLang="ja-JP" sz="2000" dirty="0"/>
              <a:t>PDCA</a:t>
            </a:r>
            <a:r>
              <a:rPr lang="ja-JP" altLang="en-US" sz="2000" dirty="0"/>
              <a:t>サイクルを回すこと等によって的確に運用するための取り組み</a:t>
            </a:r>
            <a:endParaRPr kumimoji="1" lang="ja-JP" altLang="en-US" sz="2000" dirty="0"/>
          </a:p>
        </p:txBody>
      </p:sp>
      <p:sp>
        <p:nvSpPr>
          <p:cNvPr id="6" name="二等辺三角形 5">
            <a:extLst>
              <a:ext uri="{FF2B5EF4-FFF2-40B4-BE49-F238E27FC236}">
                <a16:creationId xmlns:a16="http://schemas.microsoft.com/office/drawing/2014/main" id="{47D58DD3-3ADB-4956-BF33-313A3F8A518E}"/>
              </a:ext>
            </a:extLst>
          </p:cNvPr>
          <p:cNvSpPr/>
          <p:nvPr/>
        </p:nvSpPr>
        <p:spPr>
          <a:xfrm rot="10800000">
            <a:off x="5682570" y="1304776"/>
            <a:ext cx="826851" cy="461665"/>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7FE7C217-F44D-41EE-8722-3ACBF83ED95D}"/>
              </a:ext>
            </a:extLst>
          </p:cNvPr>
          <p:cNvSpPr txBox="1"/>
          <p:nvPr/>
        </p:nvSpPr>
        <p:spPr>
          <a:xfrm>
            <a:off x="6374382" y="6581001"/>
            <a:ext cx="5817618" cy="276999"/>
          </a:xfrm>
          <a:prstGeom prst="rect">
            <a:avLst/>
          </a:prstGeom>
          <a:noFill/>
        </p:spPr>
        <p:txBody>
          <a:bodyPr wrap="none" rtlCol="0">
            <a:spAutoFit/>
          </a:bodyPr>
          <a:lstStyle/>
          <a:p>
            <a:r>
              <a:rPr kumimoji="1" lang="ja-JP" altLang="en-US" sz="1200" dirty="0"/>
              <a:t>＜参考＞</a:t>
            </a:r>
            <a:r>
              <a:rPr kumimoji="1" lang="en-US" altLang="ja-JP" sz="1200" dirty="0"/>
              <a:t>BCP</a:t>
            </a:r>
            <a:r>
              <a:rPr kumimoji="1" lang="ja-JP" altLang="en-US" sz="1200" dirty="0"/>
              <a:t>の見直し・訓練・展開がわかる本 </a:t>
            </a:r>
            <a:r>
              <a:rPr lang="en-US" altLang="ja-JP" sz="1200" dirty="0"/>
              <a:t>SOMPO</a:t>
            </a:r>
            <a:r>
              <a:rPr lang="ja-JP" altLang="en-US" sz="1200" dirty="0"/>
              <a:t>リスクマネジメント株式会社</a:t>
            </a:r>
            <a:endParaRPr kumimoji="1" lang="ja-JP" altLang="en-US" sz="1200" dirty="0"/>
          </a:p>
        </p:txBody>
      </p:sp>
      <p:sp>
        <p:nvSpPr>
          <p:cNvPr id="8" name="タイトル 1">
            <a:extLst>
              <a:ext uri="{FF2B5EF4-FFF2-40B4-BE49-F238E27FC236}">
                <a16:creationId xmlns:a16="http://schemas.microsoft.com/office/drawing/2014/main" id="{69C6749A-B783-4ABF-8211-C14CEC66A3C0}"/>
              </a:ext>
            </a:extLst>
          </p:cNvPr>
          <p:cNvSpPr txBox="1">
            <a:spLocks/>
          </p:cNvSpPr>
          <p:nvPr/>
        </p:nvSpPr>
        <p:spPr>
          <a:xfrm>
            <a:off x="0" y="1"/>
            <a:ext cx="12192000" cy="720000"/>
          </a:xfrm>
          <a:prstGeom prst="rect">
            <a:avLst/>
          </a:prstGeom>
          <a:solidFill>
            <a:schemeClr val="accent1">
              <a:lumMod val="50000"/>
            </a:schemeClr>
          </a:solidFill>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solidFill>
                  <a:schemeClr val="bg1"/>
                </a:solidFill>
              </a:rPr>
              <a:t>BCP</a:t>
            </a:r>
            <a:r>
              <a:rPr lang="ja-JP" altLang="en-US" dirty="0">
                <a:solidFill>
                  <a:schemeClr val="bg1"/>
                </a:solidFill>
              </a:rPr>
              <a:t>から</a:t>
            </a:r>
            <a:r>
              <a:rPr lang="en-US" altLang="ja-JP" dirty="0">
                <a:solidFill>
                  <a:schemeClr val="bg1"/>
                </a:solidFill>
              </a:rPr>
              <a:t>BCM</a:t>
            </a:r>
            <a:r>
              <a:rPr lang="ja-JP" altLang="en-US" dirty="0">
                <a:solidFill>
                  <a:schemeClr val="bg1"/>
                </a:solidFill>
              </a:rPr>
              <a:t>へ　</a:t>
            </a:r>
            <a:r>
              <a:rPr lang="en-US" altLang="ja-JP" sz="3200" dirty="0">
                <a:solidFill>
                  <a:schemeClr val="bg1"/>
                </a:solidFill>
              </a:rPr>
              <a:t>BCP</a:t>
            </a:r>
            <a:r>
              <a:rPr lang="ja-JP" altLang="en-US" sz="3200" dirty="0">
                <a:solidFill>
                  <a:schemeClr val="bg1"/>
                </a:solidFill>
              </a:rPr>
              <a:t>は作って終わりではありません</a:t>
            </a:r>
            <a:endParaRPr lang="ja-JP" altLang="en-US" dirty="0">
              <a:solidFill>
                <a:schemeClr val="bg1"/>
              </a:solidFill>
            </a:endParaRPr>
          </a:p>
        </p:txBody>
      </p:sp>
      <p:graphicFrame>
        <p:nvGraphicFramePr>
          <p:cNvPr id="9" name="グラフ 8">
            <a:extLst>
              <a:ext uri="{FF2B5EF4-FFF2-40B4-BE49-F238E27FC236}">
                <a16:creationId xmlns:a16="http://schemas.microsoft.com/office/drawing/2014/main" id="{46A98886-752B-4B8A-BD50-0E8F75D08192}"/>
              </a:ext>
            </a:extLst>
          </p:cNvPr>
          <p:cNvGraphicFramePr>
            <a:graphicFrameLocks/>
          </p:cNvGraphicFramePr>
          <p:nvPr>
            <p:extLst>
              <p:ext uri="{D42A27DB-BD31-4B8C-83A1-F6EECF244321}">
                <p14:modId xmlns:p14="http://schemas.microsoft.com/office/powerpoint/2010/main" val="2315115357"/>
              </p:ext>
            </p:extLst>
          </p:nvPr>
        </p:nvGraphicFramePr>
        <p:xfrm>
          <a:off x="-6" y="2958752"/>
          <a:ext cx="4996212" cy="3622249"/>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直線コネクタ 10">
            <a:extLst>
              <a:ext uri="{FF2B5EF4-FFF2-40B4-BE49-F238E27FC236}">
                <a16:creationId xmlns:a16="http://schemas.microsoft.com/office/drawing/2014/main" id="{8FFE408B-4735-49D0-A808-A75D5A7A23E3}"/>
              </a:ext>
            </a:extLst>
          </p:cNvPr>
          <p:cNvCxnSpPr/>
          <p:nvPr/>
        </p:nvCxnSpPr>
        <p:spPr>
          <a:xfrm>
            <a:off x="-7" y="2762054"/>
            <a:ext cx="1219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2" name="グラフ 11">
            <a:extLst>
              <a:ext uri="{FF2B5EF4-FFF2-40B4-BE49-F238E27FC236}">
                <a16:creationId xmlns:a16="http://schemas.microsoft.com/office/drawing/2014/main" id="{28AC7AA8-CBA2-46F9-AA55-EE00BD777345}"/>
              </a:ext>
            </a:extLst>
          </p:cNvPr>
          <p:cNvGraphicFramePr>
            <a:graphicFrameLocks/>
          </p:cNvGraphicFramePr>
          <p:nvPr>
            <p:extLst>
              <p:ext uri="{D42A27DB-BD31-4B8C-83A1-F6EECF244321}">
                <p14:modId xmlns:p14="http://schemas.microsoft.com/office/powerpoint/2010/main" val="3885407197"/>
              </p:ext>
            </p:extLst>
          </p:nvPr>
        </p:nvGraphicFramePr>
        <p:xfrm>
          <a:off x="4134440" y="2959589"/>
          <a:ext cx="7086600" cy="3622249"/>
        </p:xfrm>
        <a:graphic>
          <a:graphicData uri="http://schemas.openxmlformats.org/drawingml/2006/chart">
            <c:chart xmlns:c="http://schemas.openxmlformats.org/drawingml/2006/chart" xmlns:r="http://schemas.openxmlformats.org/officeDocument/2006/relationships" r:id="rId3"/>
          </a:graphicData>
        </a:graphic>
      </p:graphicFrame>
      <p:sp>
        <p:nvSpPr>
          <p:cNvPr id="13" name="正方形/長方形 12">
            <a:extLst>
              <a:ext uri="{FF2B5EF4-FFF2-40B4-BE49-F238E27FC236}">
                <a16:creationId xmlns:a16="http://schemas.microsoft.com/office/drawing/2014/main" id="{474BBB2B-4293-46CB-BD20-970522502C17}"/>
              </a:ext>
            </a:extLst>
          </p:cNvPr>
          <p:cNvSpPr/>
          <p:nvPr/>
        </p:nvSpPr>
        <p:spPr>
          <a:xfrm>
            <a:off x="6374382" y="5114310"/>
            <a:ext cx="1006913" cy="61770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BCD2F586-3C4B-42D9-B259-F4236B384A28}"/>
              </a:ext>
            </a:extLst>
          </p:cNvPr>
          <p:cNvSpPr/>
          <p:nvPr/>
        </p:nvSpPr>
        <p:spPr>
          <a:xfrm>
            <a:off x="6374383" y="3709752"/>
            <a:ext cx="1006913" cy="61770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6AD83CEF-04DA-41A3-B812-D6A53F9F110A}"/>
              </a:ext>
            </a:extLst>
          </p:cNvPr>
          <p:cNvSpPr txBox="1"/>
          <p:nvPr/>
        </p:nvSpPr>
        <p:spPr>
          <a:xfrm>
            <a:off x="4921718" y="4577652"/>
            <a:ext cx="1562911" cy="369332"/>
          </a:xfrm>
          <a:prstGeom prst="rect">
            <a:avLst/>
          </a:prstGeom>
          <a:solidFill>
            <a:srgbClr val="FFFF00"/>
          </a:solidFill>
          <a:ln w="38100">
            <a:solidFill>
              <a:srgbClr val="C00000"/>
            </a:solidFill>
          </a:ln>
        </p:spPr>
        <p:txBody>
          <a:bodyPr wrap="square" rtlCol="0">
            <a:spAutoFit/>
          </a:bodyPr>
          <a:lstStyle/>
          <a:p>
            <a:pPr algn="ctr"/>
            <a:r>
              <a:rPr lang="ja-JP" altLang="en-US" dirty="0"/>
              <a:t>対応中</a:t>
            </a:r>
            <a:r>
              <a:rPr kumimoji="1" lang="en-US" altLang="ja-JP" dirty="0"/>
              <a:t>41</a:t>
            </a:r>
            <a:r>
              <a:rPr kumimoji="1" lang="ja-JP" altLang="en-US" dirty="0"/>
              <a:t>％</a:t>
            </a:r>
          </a:p>
        </p:txBody>
      </p:sp>
      <p:cxnSp>
        <p:nvCxnSpPr>
          <p:cNvPr id="16" name="直線コネクタ 15">
            <a:extLst>
              <a:ext uri="{FF2B5EF4-FFF2-40B4-BE49-F238E27FC236}">
                <a16:creationId xmlns:a16="http://schemas.microsoft.com/office/drawing/2014/main" id="{F10DDE43-746D-4FF8-8731-D719846D5072}"/>
              </a:ext>
            </a:extLst>
          </p:cNvPr>
          <p:cNvCxnSpPr>
            <a:cxnSpLocks/>
            <a:stCxn id="15" idx="0"/>
            <a:endCxn id="14" idx="1"/>
          </p:cNvCxnSpPr>
          <p:nvPr/>
        </p:nvCxnSpPr>
        <p:spPr>
          <a:xfrm flipV="1">
            <a:off x="5703174" y="4018605"/>
            <a:ext cx="671209" cy="55904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E7231321-B881-4583-8B0D-715FF0ECAE70}"/>
              </a:ext>
            </a:extLst>
          </p:cNvPr>
          <p:cNvCxnSpPr>
            <a:cxnSpLocks/>
            <a:stCxn id="15" idx="2"/>
            <a:endCxn id="13" idx="1"/>
          </p:cNvCxnSpPr>
          <p:nvPr/>
        </p:nvCxnSpPr>
        <p:spPr>
          <a:xfrm>
            <a:off x="5703174" y="4946984"/>
            <a:ext cx="671208" cy="47617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6C57F325-F840-484E-B3E8-8DB91821B828}"/>
              </a:ext>
            </a:extLst>
          </p:cNvPr>
          <p:cNvSpPr txBox="1"/>
          <p:nvPr/>
        </p:nvSpPr>
        <p:spPr>
          <a:xfrm>
            <a:off x="8819175" y="5557695"/>
            <a:ext cx="3283663" cy="738664"/>
          </a:xfrm>
          <a:prstGeom prst="rect">
            <a:avLst/>
          </a:prstGeom>
          <a:noFill/>
          <a:ln>
            <a:solidFill>
              <a:schemeClr val="tx1">
                <a:lumMod val="50000"/>
                <a:lumOff val="50000"/>
              </a:schemeClr>
            </a:solidFill>
          </a:ln>
        </p:spPr>
        <p:txBody>
          <a:bodyPr wrap="square" rtlCol="0">
            <a:spAutoFit/>
          </a:bodyPr>
          <a:lstStyle/>
          <a:p>
            <a:r>
              <a:rPr lang="ja-JP" altLang="en-US" sz="1400" dirty="0"/>
              <a:t>「施設外・事業所外連絡リスト」において、</a:t>
            </a:r>
            <a:endParaRPr lang="en-US" altLang="ja-JP" sz="1400" dirty="0"/>
          </a:p>
          <a:p>
            <a:r>
              <a:rPr kumimoji="1" lang="ja-JP" altLang="en-US" sz="1400" dirty="0"/>
              <a:t>協力医療機関と対応内容について協議したうえ、リスト化しているか？</a:t>
            </a:r>
          </a:p>
        </p:txBody>
      </p:sp>
    </p:spTree>
    <p:extLst>
      <p:ext uri="{BB962C8B-B14F-4D97-AF65-F5344CB8AC3E}">
        <p14:creationId xmlns:p14="http://schemas.microsoft.com/office/powerpoint/2010/main" val="3466156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10;&#10;自動的に生成された説明">
            <a:extLst>
              <a:ext uri="{FF2B5EF4-FFF2-40B4-BE49-F238E27FC236}">
                <a16:creationId xmlns:a16="http://schemas.microsoft.com/office/drawing/2014/main" id="{B2B59CC2-7CE7-48B8-805D-96D94A59F152}"/>
              </a:ext>
            </a:extLst>
          </p:cNvPr>
          <p:cNvPicPr>
            <a:picLocks noChangeAspect="1"/>
          </p:cNvPicPr>
          <p:nvPr/>
        </p:nvPicPr>
        <p:blipFill rotWithShape="1">
          <a:blip r:embed="rId2">
            <a:extLst>
              <a:ext uri="{28A0092B-C50C-407E-A947-70E740481C1C}">
                <a14:useLocalDpi xmlns:a14="http://schemas.microsoft.com/office/drawing/2010/main" val="0"/>
              </a:ext>
            </a:extLst>
          </a:blip>
          <a:srcRect t="5509"/>
          <a:stretch/>
        </p:blipFill>
        <p:spPr>
          <a:xfrm>
            <a:off x="1677971" y="965068"/>
            <a:ext cx="8981172" cy="4295372"/>
          </a:xfrm>
          <a:prstGeom prst="rect">
            <a:avLst/>
          </a:prstGeom>
        </p:spPr>
      </p:pic>
      <p:sp>
        <p:nvSpPr>
          <p:cNvPr id="4" name="テキスト ボックス 3">
            <a:extLst>
              <a:ext uri="{FF2B5EF4-FFF2-40B4-BE49-F238E27FC236}">
                <a16:creationId xmlns:a16="http://schemas.microsoft.com/office/drawing/2014/main" id="{AD43F6B0-E23A-4F46-A73A-80441FD5ACF6}"/>
              </a:ext>
            </a:extLst>
          </p:cNvPr>
          <p:cNvSpPr txBox="1"/>
          <p:nvPr/>
        </p:nvSpPr>
        <p:spPr>
          <a:xfrm>
            <a:off x="799992" y="5505507"/>
            <a:ext cx="10737130" cy="954107"/>
          </a:xfrm>
          <a:prstGeom prst="rect">
            <a:avLst/>
          </a:prstGeom>
          <a:noFill/>
        </p:spPr>
        <p:txBody>
          <a:bodyPr wrap="square" rtlCol="0">
            <a:spAutoFit/>
          </a:bodyPr>
          <a:lstStyle/>
          <a:p>
            <a:r>
              <a:rPr kumimoji="1" lang="en-US" altLang="ja-JP" sz="2800" b="1" dirty="0"/>
              <a:t>BCP</a:t>
            </a:r>
            <a:r>
              <a:rPr kumimoji="1" lang="ja-JP" altLang="en-US" sz="2800" b="1" dirty="0"/>
              <a:t>「外部機関連絡リスト」について、今回の訓練を体験してみて、自施設リストのフィードバックに繋げてください。</a:t>
            </a:r>
          </a:p>
        </p:txBody>
      </p:sp>
      <p:sp>
        <p:nvSpPr>
          <p:cNvPr id="5" name="テキスト ボックス 4">
            <a:extLst>
              <a:ext uri="{FF2B5EF4-FFF2-40B4-BE49-F238E27FC236}">
                <a16:creationId xmlns:a16="http://schemas.microsoft.com/office/drawing/2014/main" id="{1D3387A6-2B1E-4CE4-9071-1EEAEF169AB2}"/>
              </a:ext>
            </a:extLst>
          </p:cNvPr>
          <p:cNvSpPr txBox="1"/>
          <p:nvPr/>
        </p:nvSpPr>
        <p:spPr>
          <a:xfrm>
            <a:off x="2659776" y="1511062"/>
            <a:ext cx="2279872" cy="369332"/>
          </a:xfrm>
          <a:prstGeom prst="rect">
            <a:avLst/>
          </a:prstGeom>
          <a:noFill/>
        </p:spPr>
        <p:txBody>
          <a:bodyPr wrap="square" rtlCol="0">
            <a:spAutoFit/>
          </a:bodyPr>
          <a:lstStyle/>
          <a:p>
            <a:pPr algn="ctr"/>
            <a:r>
              <a:rPr kumimoji="1" lang="ja-JP" altLang="en-US" dirty="0"/>
              <a:t>（緊急事態への準備）</a:t>
            </a:r>
          </a:p>
        </p:txBody>
      </p:sp>
      <p:sp>
        <p:nvSpPr>
          <p:cNvPr id="6" name="タイトル 1">
            <a:extLst>
              <a:ext uri="{FF2B5EF4-FFF2-40B4-BE49-F238E27FC236}">
                <a16:creationId xmlns:a16="http://schemas.microsoft.com/office/drawing/2014/main" id="{751BE1ED-510D-4234-BDE3-B45E01DD128C}"/>
              </a:ext>
            </a:extLst>
          </p:cNvPr>
          <p:cNvSpPr txBox="1">
            <a:spLocks/>
          </p:cNvSpPr>
          <p:nvPr/>
        </p:nvSpPr>
        <p:spPr>
          <a:xfrm>
            <a:off x="0" y="1"/>
            <a:ext cx="12192000" cy="720000"/>
          </a:xfrm>
          <a:prstGeom prst="rect">
            <a:avLst/>
          </a:prstGeom>
          <a:solidFill>
            <a:schemeClr val="accent1">
              <a:lumMod val="50000"/>
            </a:schemeClr>
          </a:solidFill>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solidFill>
                  <a:schemeClr val="bg1"/>
                </a:solidFill>
              </a:rPr>
              <a:t>緊急事態への準備</a:t>
            </a:r>
          </a:p>
        </p:txBody>
      </p:sp>
    </p:spTree>
    <p:extLst>
      <p:ext uri="{BB962C8B-B14F-4D97-AF65-F5344CB8AC3E}">
        <p14:creationId xmlns:p14="http://schemas.microsoft.com/office/powerpoint/2010/main" val="505336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が含まれている画像&#10;&#10;自動的に生成された説明">
            <a:extLst>
              <a:ext uri="{FF2B5EF4-FFF2-40B4-BE49-F238E27FC236}">
                <a16:creationId xmlns:a16="http://schemas.microsoft.com/office/drawing/2014/main" id="{91BCEA96-E391-46CE-96B6-1FA482A169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444" y="720001"/>
            <a:ext cx="10389112" cy="5266750"/>
          </a:xfrm>
          <a:prstGeom prst="rect">
            <a:avLst/>
          </a:prstGeom>
        </p:spPr>
      </p:pic>
      <p:sp>
        <p:nvSpPr>
          <p:cNvPr id="4" name="タイトル 1">
            <a:extLst>
              <a:ext uri="{FF2B5EF4-FFF2-40B4-BE49-F238E27FC236}">
                <a16:creationId xmlns:a16="http://schemas.microsoft.com/office/drawing/2014/main" id="{CC712369-67C2-4377-AD7A-EAA9A06E7929}"/>
              </a:ext>
            </a:extLst>
          </p:cNvPr>
          <p:cNvSpPr txBox="1">
            <a:spLocks/>
          </p:cNvSpPr>
          <p:nvPr/>
        </p:nvSpPr>
        <p:spPr>
          <a:xfrm>
            <a:off x="0" y="1"/>
            <a:ext cx="12192000" cy="720000"/>
          </a:xfrm>
          <a:prstGeom prst="rect">
            <a:avLst/>
          </a:prstGeom>
          <a:solidFill>
            <a:schemeClr val="accent1">
              <a:lumMod val="50000"/>
            </a:schemeClr>
          </a:solidFill>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solidFill>
                  <a:schemeClr val="bg1"/>
                </a:solidFill>
              </a:rPr>
              <a:t>訓練を始める前に</a:t>
            </a:r>
          </a:p>
        </p:txBody>
      </p:sp>
      <p:sp>
        <p:nvSpPr>
          <p:cNvPr id="7" name="正方形/長方形 6">
            <a:extLst>
              <a:ext uri="{FF2B5EF4-FFF2-40B4-BE49-F238E27FC236}">
                <a16:creationId xmlns:a16="http://schemas.microsoft.com/office/drawing/2014/main" id="{8B981833-FC6A-4695-AB3D-ED301918A7D5}"/>
              </a:ext>
            </a:extLst>
          </p:cNvPr>
          <p:cNvSpPr/>
          <p:nvPr/>
        </p:nvSpPr>
        <p:spPr>
          <a:xfrm>
            <a:off x="326408" y="1923069"/>
            <a:ext cx="7035925" cy="4392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en-US" altLang="ja-JP" sz="2400" dirty="0">
                <a:solidFill>
                  <a:schemeClr val="tx1"/>
                </a:solidFill>
              </a:rPr>
              <a:t>GROUND RULES</a:t>
            </a:r>
          </a:p>
          <a:p>
            <a:pPr marL="285750" indent="-285750">
              <a:lnSpc>
                <a:spcPct val="130000"/>
              </a:lnSpc>
              <a:buFont typeface="Wingdings" panose="05000000000000000000" pitchFamily="2" charset="2"/>
              <a:buChar char="l"/>
            </a:pPr>
            <a:r>
              <a:rPr kumimoji="1" lang="ja-JP" altLang="en-US" sz="2400" dirty="0">
                <a:solidFill>
                  <a:schemeClr val="tx1"/>
                </a:solidFill>
              </a:rPr>
              <a:t>シナリオを戦わないこと！</a:t>
            </a:r>
            <a:endParaRPr kumimoji="1" lang="en-US" altLang="ja-JP" sz="2400" dirty="0">
              <a:solidFill>
                <a:schemeClr val="tx1"/>
              </a:solidFill>
            </a:endParaRPr>
          </a:p>
          <a:p>
            <a:pPr marL="285750" indent="-285750">
              <a:lnSpc>
                <a:spcPct val="130000"/>
              </a:lnSpc>
              <a:buFont typeface="Wingdings" panose="05000000000000000000" pitchFamily="2" charset="2"/>
              <a:buChar char="l"/>
            </a:pPr>
            <a:r>
              <a:rPr lang="ja-JP" altLang="en-US" sz="2400" dirty="0">
                <a:solidFill>
                  <a:schemeClr val="tx1"/>
                </a:solidFill>
              </a:rPr>
              <a:t>みんなに発言機会を与えましょう</a:t>
            </a:r>
            <a:endParaRPr kumimoji="1" lang="en-US" altLang="ja-JP" sz="2400" dirty="0">
              <a:solidFill>
                <a:schemeClr val="tx1"/>
              </a:solidFill>
            </a:endParaRPr>
          </a:p>
          <a:p>
            <a:pPr marL="285750" indent="-285750">
              <a:lnSpc>
                <a:spcPct val="130000"/>
              </a:lnSpc>
              <a:buFont typeface="Wingdings" panose="05000000000000000000" pitchFamily="2" charset="2"/>
              <a:buChar char="l"/>
            </a:pPr>
            <a:r>
              <a:rPr kumimoji="1" lang="ja-JP" altLang="en-US" sz="2400" dirty="0">
                <a:solidFill>
                  <a:schemeClr val="tx1"/>
                </a:solidFill>
              </a:rPr>
              <a:t>話は簡潔に、話すぎないようにしましょう</a:t>
            </a:r>
            <a:endParaRPr kumimoji="1" lang="en-US" altLang="ja-JP" sz="2400" dirty="0">
              <a:solidFill>
                <a:schemeClr val="tx1"/>
              </a:solidFill>
            </a:endParaRPr>
          </a:p>
          <a:p>
            <a:pPr marL="285750" indent="-285750">
              <a:lnSpc>
                <a:spcPct val="130000"/>
              </a:lnSpc>
              <a:buFont typeface="Wingdings" panose="05000000000000000000" pitchFamily="2" charset="2"/>
              <a:buChar char="l"/>
            </a:pPr>
            <a:r>
              <a:rPr lang="ja-JP" altLang="en-US" sz="2400" dirty="0">
                <a:solidFill>
                  <a:schemeClr val="tx1"/>
                </a:solidFill>
              </a:rPr>
              <a:t>相手を非難しないようにしましょう。考えや経験を押し付けないようにしましょう</a:t>
            </a:r>
            <a:endParaRPr lang="en-US" altLang="ja-JP" sz="2400" dirty="0">
              <a:solidFill>
                <a:schemeClr val="tx1"/>
              </a:solidFill>
            </a:endParaRPr>
          </a:p>
          <a:p>
            <a:pPr marL="285750" indent="-285750">
              <a:lnSpc>
                <a:spcPct val="130000"/>
              </a:lnSpc>
              <a:buFont typeface="Wingdings" panose="05000000000000000000" pitchFamily="2" charset="2"/>
              <a:buChar char="l"/>
            </a:pPr>
            <a:r>
              <a:rPr kumimoji="1" lang="ja-JP" altLang="en-US" sz="2400" dirty="0">
                <a:solidFill>
                  <a:schemeClr val="tx1"/>
                </a:solidFill>
              </a:rPr>
              <a:t>時間を守りましょう</a:t>
            </a:r>
            <a:endParaRPr kumimoji="1" lang="en-US" altLang="ja-JP" sz="2400" dirty="0">
              <a:solidFill>
                <a:schemeClr val="tx1"/>
              </a:solidFill>
            </a:endParaRPr>
          </a:p>
          <a:p>
            <a:pPr marL="285750" indent="-285750">
              <a:lnSpc>
                <a:spcPct val="130000"/>
              </a:lnSpc>
              <a:buFont typeface="Wingdings" panose="05000000000000000000" pitchFamily="2" charset="2"/>
              <a:buChar char="l"/>
            </a:pPr>
            <a:r>
              <a:rPr kumimoji="1" lang="ja-JP" altLang="en-US" sz="2400" dirty="0">
                <a:solidFill>
                  <a:schemeClr val="tx1"/>
                </a:solidFill>
              </a:rPr>
              <a:t>役になりきって、考えましょう</a:t>
            </a:r>
          </a:p>
        </p:txBody>
      </p:sp>
    </p:spTree>
    <p:extLst>
      <p:ext uri="{BB962C8B-B14F-4D97-AF65-F5344CB8AC3E}">
        <p14:creationId xmlns:p14="http://schemas.microsoft.com/office/powerpoint/2010/main" val="1201520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DEB56098-E3F5-4B78-B098-A151B9496E75}"/>
              </a:ext>
            </a:extLst>
          </p:cNvPr>
          <p:cNvPicPr>
            <a:picLocks noChangeAspect="1"/>
          </p:cNvPicPr>
          <p:nvPr/>
        </p:nvPicPr>
        <p:blipFill rotWithShape="1">
          <a:blip r:embed="rId2">
            <a:extLst>
              <a:ext uri="{28A0092B-C50C-407E-A947-70E740481C1C}">
                <a14:useLocalDpi xmlns:a14="http://schemas.microsoft.com/office/drawing/2010/main" val="0"/>
              </a:ext>
            </a:extLst>
          </a:blip>
          <a:srcRect t="20132"/>
          <a:stretch/>
        </p:blipFill>
        <p:spPr>
          <a:xfrm>
            <a:off x="426228" y="952107"/>
            <a:ext cx="11339543" cy="4631836"/>
          </a:xfrm>
          <a:prstGeom prst="rect">
            <a:avLst/>
          </a:prstGeom>
        </p:spPr>
      </p:pic>
      <p:sp>
        <p:nvSpPr>
          <p:cNvPr id="5" name="タイトル 1">
            <a:extLst>
              <a:ext uri="{FF2B5EF4-FFF2-40B4-BE49-F238E27FC236}">
                <a16:creationId xmlns:a16="http://schemas.microsoft.com/office/drawing/2014/main" id="{675058A6-1DCA-4112-BD13-2CF0B8980D80}"/>
              </a:ext>
            </a:extLst>
          </p:cNvPr>
          <p:cNvSpPr txBox="1">
            <a:spLocks/>
          </p:cNvSpPr>
          <p:nvPr/>
        </p:nvSpPr>
        <p:spPr>
          <a:xfrm>
            <a:off x="0" y="1"/>
            <a:ext cx="12192000" cy="720000"/>
          </a:xfrm>
          <a:prstGeom prst="rect">
            <a:avLst/>
          </a:prstGeom>
          <a:solidFill>
            <a:schemeClr val="accent1">
              <a:lumMod val="50000"/>
            </a:schemeClr>
          </a:solidFill>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solidFill>
                  <a:schemeClr val="bg1"/>
                </a:solidFill>
              </a:rPr>
              <a:t>訓練を始める前に</a:t>
            </a:r>
          </a:p>
        </p:txBody>
      </p:sp>
      <p:sp>
        <p:nvSpPr>
          <p:cNvPr id="6" name="正方形/長方形 5">
            <a:extLst>
              <a:ext uri="{FF2B5EF4-FFF2-40B4-BE49-F238E27FC236}">
                <a16:creationId xmlns:a16="http://schemas.microsoft.com/office/drawing/2014/main" id="{254A6560-6FDC-4D26-9EAD-8756811A249D}"/>
              </a:ext>
            </a:extLst>
          </p:cNvPr>
          <p:cNvSpPr/>
          <p:nvPr/>
        </p:nvSpPr>
        <p:spPr>
          <a:xfrm>
            <a:off x="852371" y="2055043"/>
            <a:ext cx="7095427" cy="2895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30000"/>
              </a:lnSpc>
            </a:pPr>
            <a:endParaRPr lang="en-US" altLang="ja-JP" sz="2800" dirty="0">
              <a:solidFill>
                <a:schemeClr val="tx1"/>
              </a:solidFill>
            </a:endParaRPr>
          </a:p>
          <a:p>
            <a:pPr marL="342900" indent="-342900">
              <a:lnSpc>
                <a:spcPct val="130000"/>
              </a:lnSpc>
              <a:buFont typeface="Wingdings" panose="05000000000000000000" pitchFamily="2" charset="2"/>
              <a:buChar char="l"/>
            </a:pPr>
            <a:r>
              <a:rPr lang="ja-JP" altLang="en-US" sz="2800" dirty="0">
                <a:solidFill>
                  <a:schemeClr val="tx1"/>
                </a:solidFill>
              </a:rPr>
              <a:t>所属、お名前、職種等</a:t>
            </a:r>
            <a:endParaRPr lang="en-US" altLang="ja-JP" sz="2800" dirty="0">
              <a:solidFill>
                <a:schemeClr val="tx1"/>
              </a:solidFill>
            </a:endParaRPr>
          </a:p>
          <a:p>
            <a:pPr marL="342900" indent="-342900">
              <a:lnSpc>
                <a:spcPct val="130000"/>
              </a:lnSpc>
              <a:buFont typeface="Wingdings" panose="05000000000000000000" pitchFamily="2" charset="2"/>
              <a:buChar char="l"/>
            </a:pPr>
            <a:r>
              <a:rPr lang="ja-JP" altLang="en-US" sz="2800" dirty="0">
                <a:solidFill>
                  <a:schemeClr val="tx1"/>
                </a:solidFill>
              </a:rPr>
              <a:t>役割分担を決めてください</a:t>
            </a:r>
            <a:endParaRPr lang="en-US" altLang="ja-JP" sz="2800" dirty="0">
              <a:solidFill>
                <a:schemeClr val="tx1"/>
              </a:solidFill>
            </a:endParaRPr>
          </a:p>
          <a:p>
            <a:pPr lvl="1">
              <a:lnSpc>
                <a:spcPct val="130000"/>
              </a:lnSpc>
            </a:pPr>
            <a:r>
              <a:rPr lang="ja-JP" altLang="en-US" sz="2800" dirty="0">
                <a:solidFill>
                  <a:schemeClr val="tx1"/>
                </a:solidFill>
              </a:rPr>
              <a:t>（司会、記録者、タイムキーパー）</a:t>
            </a:r>
            <a:endParaRPr lang="en-US" altLang="ja-JP" sz="2800" dirty="0">
              <a:solidFill>
                <a:schemeClr val="tx1"/>
              </a:solidFill>
            </a:endParaRPr>
          </a:p>
          <a:p>
            <a:pPr marL="342900" indent="-342900">
              <a:lnSpc>
                <a:spcPct val="130000"/>
              </a:lnSpc>
              <a:buFont typeface="Wingdings" panose="05000000000000000000" pitchFamily="2" charset="2"/>
              <a:buChar char="l"/>
            </a:pPr>
            <a:endParaRPr kumimoji="1" lang="ja-JP" altLang="en-US" sz="2800" dirty="0">
              <a:solidFill>
                <a:schemeClr val="tx1"/>
              </a:solidFill>
            </a:endParaRPr>
          </a:p>
        </p:txBody>
      </p:sp>
      <p:sp>
        <p:nvSpPr>
          <p:cNvPr id="4" name="テキスト ボックス 3">
            <a:extLst>
              <a:ext uri="{FF2B5EF4-FFF2-40B4-BE49-F238E27FC236}">
                <a16:creationId xmlns:a16="http://schemas.microsoft.com/office/drawing/2014/main" id="{1B7BDAC6-DECC-43D9-ACBC-55609278C207}"/>
              </a:ext>
            </a:extLst>
          </p:cNvPr>
          <p:cNvSpPr txBox="1"/>
          <p:nvPr/>
        </p:nvSpPr>
        <p:spPr>
          <a:xfrm>
            <a:off x="10446129" y="720001"/>
            <a:ext cx="1741182" cy="769441"/>
          </a:xfrm>
          <a:prstGeom prst="rect">
            <a:avLst/>
          </a:prstGeom>
          <a:noFill/>
        </p:spPr>
        <p:txBody>
          <a:bodyPr wrap="none" rtlCol="0">
            <a:spAutoFit/>
          </a:bodyPr>
          <a:lstStyle/>
          <a:p>
            <a:r>
              <a:rPr kumimoji="1" lang="ja-JP" altLang="en-US" sz="4400" dirty="0"/>
              <a:t>（５分）</a:t>
            </a:r>
          </a:p>
        </p:txBody>
      </p:sp>
    </p:spTree>
    <p:extLst>
      <p:ext uri="{BB962C8B-B14F-4D97-AF65-F5344CB8AC3E}">
        <p14:creationId xmlns:p14="http://schemas.microsoft.com/office/powerpoint/2010/main" val="574155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F0FE16F-4062-4464-A2D5-BF0C80A82DF2}"/>
              </a:ext>
            </a:extLst>
          </p:cNvPr>
          <p:cNvSpPr>
            <a:spLocks noGrp="1"/>
          </p:cNvSpPr>
          <p:nvPr>
            <p:ph idx="1"/>
          </p:nvPr>
        </p:nvSpPr>
        <p:spPr>
          <a:xfrm>
            <a:off x="95839" y="798373"/>
            <a:ext cx="12000322" cy="4204354"/>
          </a:xfrm>
          <a:solidFill>
            <a:schemeClr val="accent4">
              <a:lumMod val="20000"/>
              <a:lumOff val="80000"/>
            </a:schemeClr>
          </a:solidFill>
          <a:ln>
            <a:noFill/>
          </a:ln>
        </p:spPr>
        <p:txBody>
          <a:bodyPr>
            <a:normAutofit fontScale="92500"/>
          </a:bodyPr>
          <a:lstStyle/>
          <a:p>
            <a:pPr marL="0" indent="0">
              <a:lnSpc>
                <a:spcPct val="100000"/>
              </a:lnSpc>
              <a:spcBef>
                <a:spcPts val="0"/>
              </a:spcBef>
              <a:buNone/>
            </a:pPr>
            <a:r>
              <a:rPr lang="ja-JP" altLang="en-US" sz="2400" b="1" dirty="0"/>
              <a:t>今日は、</a:t>
            </a:r>
            <a:r>
              <a:rPr lang="en-US" altLang="ja-JP" sz="2400" b="1" dirty="0"/>
              <a:t>12</a:t>
            </a:r>
            <a:r>
              <a:rPr lang="ja-JP" altLang="en-US" sz="2400" b="1" dirty="0"/>
              <a:t>月６日（金）です。</a:t>
            </a:r>
            <a:endParaRPr lang="en-US" altLang="ja-JP" sz="2400" b="1" dirty="0"/>
          </a:p>
          <a:p>
            <a:pPr marL="0" indent="0">
              <a:lnSpc>
                <a:spcPct val="120000"/>
              </a:lnSpc>
              <a:buNone/>
            </a:pPr>
            <a:r>
              <a:rPr lang="ja-JP" altLang="en-US" sz="2400" b="1" dirty="0"/>
              <a:t>８：００　　　 入所者の</a:t>
            </a:r>
            <a:r>
              <a:rPr lang="en-US" altLang="ja-JP" sz="2400" b="1" dirty="0"/>
              <a:t>A</a:t>
            </a:r>
            <a:r>
              <a:rPr lang="ja-JP" altLang="en-US" sz="2400" b="1" dirty="0"/>
              <a:t>さんは、朝から元気がありませんでした（体温</a:t>
            </a:r>
            <a:r>
              <a:rPr lang="en-US" altLang="ja-JP" sz="2400" b="1" dirty="0"/>
              <a:t>37.0</a:t>
            </a:r>
            <a:r>
              <a:rPr lang="ja-JP" altLang="en-US" sz="2400" b="1" dirty="0"/>
              <a:t>℃）。</a:t>
            </a:r>
            <a:endParaRPr lang="en-US" altLang="ja-JP" sz="2400" b="1" dirty="0"/>
          </a:p>
          <a:p>
            <a:pPr marL="0" indent="0">
              <a:lnSpc>
                <a:spcPct val="120000"/>
              </a:lnSpc>
              <a:buNone/>
            </a:pPr>
            <a:r>
              <a:rPr lang="en-US" altLang="ja-JP" sz="2400" b="1" dirty="0"/>
              <a:t>1</a:t>
            </a:r>
            <a:r>
              <a:rPr lang="ja-JP" altLang="en-US" sz="2400" b="1" dirty="0"/>
              <a:t>３</a:t>
            </a:r>
            <a:r>
              <a:rPr lang="en-US" altLang="ja-JP" sz="2400" b="1" dirty="0"/>
              <a:t>:00</a:t>
            </a:r>
            <a:r>
              <a:rPr lang="ja-JP" altLang="en-US" sz="2400" b="1" dirty="0"/>
              <a:t>　　　</a:t>
            </a:r>
            <a:r>
              <a:rPr lang="en-US" altLang="ja-JP" sz="2400" b="1" dirty="0"/>
              <a:t>A</a:t>
            </a:r>
            <a:r>
              <a:rPr lang="ja-JP" altLang="en-US" sz="2400" b="1" dirty="0"/>
              <a:t>さんは、いつもはレクリエーション等に活発に参加しますが、この日は居室で横に</a:t>
            </a:r>
            <a:endParaRPr lang="en-US" altLang="ja-JP" sz="2400" b="1" dirty="0"/>
          </a:p>
          <a:p>
            <a:pPr marL="0" indent="0">
              <a:lnSpc>
                <a:spcPct val="120000"/>
              </a:lnSpc>
              <a:buNone/>
            </a:pPr>
            <a:r>
              <a:rPr lang="ja-JP" altLang="en-US" sz="2400" b="1" dirty="0"/>
              <a:t>　　　　　　　　なっていました。</a:t>
            </a:r>
            <a:endParaRPr lang="en-US" altLang="ja-JP" sz="2400" b="1" dirty="0"/>
          </a:p>
          <a:p>
            <a:pPr marL="0" indent="0">
              <a:lnSpc>
                <a:spcPct val="120000"/>
              </a:lnSpc>
              <a:buNone/>
            </a:pPr>
            <a:r>
              <a:rPr lang="ja-JP" altLang="en-US" sz="2400" b="1" dirty="0"/>
              <a:t>１８：００　   夕食は、</a:t>
            </a:r>
            <a:r>
              <a:rPr lang="en-US" altLang="ja-JP" sz="2400" b="1" dirty="0"/>
              <a:t>A</a:t>
            </a:r>
            <a:r>
              <a:rPr lang="ja-JP" altLang="en-US" sz="2400" b="1" dirty="0"/>
              <a:t>さんの希望で、食堂で食べました。</a:t>
            </a:r>
            <a:endParaRPr lang="en-US" altLang="ja-JP" sz="2400" b="1" dirty="0"/>
          </a:p>
          <a:p>
            <a:pPr marL="0" indent="0">
              <a:lnSpc>
                <a:spcPct val="120000"/>
              </a:lnSpc>
              <a:buNone/>
            </a:pPr>
            <a:r>
              <a:rPr lang="ja-JP" altLang="en-US" sz="2400" b="1" dirty="0"/>
              <a:t>２０：００　   </a:t>
            </a:r>
            <a:r>
              <a:rPr lang="en-US" altLang="ja-JP" sz="2400" b="1" dirty="0"/>
              <a:t>A</a:t>
            </a:r>
            <a:r>
              <a:rPr lang="ja-JP" altLang="en-US" sz="2400" b="1" dirty="0"/>
              <a:t>さんはすごくきつそうにしており、咳も出ています。体温は、</a:t>
            </a:r>
            <a:r>
              <a:rPr lang="en-US" altLang="ja-JP" sz="2400" b="1" dirty="0"/>
              <a:t>40</a:t>
            </a:r>
            <a:r>
              <a:rPr lang="ja-JP" altLang="en-US" sz="2400" b="1" dirty="0"/>
              <a:t>℃の高熱でした。</a:t>
            </a:r>
            <a:endParaRPr lang="en-US" altLang="ja-JP" sz="2400" b="1" dirty="0"/>
          </a:p>
          <a:p>
            <a:pPr marL="0" indent="0">
              <a:lnSpc>
                <a:spcPct val="120000"/>
              </a:lnSpc>
              <a:buNone/>
            </a:pPr>
            <a:r>
              <a:rPr lang="ja-JP" altLang="en-US" sz="2400" b="1" dirty="0"/>
              <a:t>２２：００　   </a:t>
            </a:r>
            <a:r>
              <a:rPr lang="en-US" altLang="ja-JP" sz="2400" b="1" dirty="0"/>
              <a:t>A</a:t>
            </a:r>
            <a:r>
              <a:rPr lang="ja-JP" altLang="en-US" sz="2400" b="1" dirty="0"/>
              <a:t>さんの同室者である</a:t>
            </a:r>
            <a:r>
              <a:rPr lang="en-US" altLang="ja-JP" sz="2400" b="1" dirty="0"/>
              <a:t>B</a:t>
            </a:r>
            <a:r>
              <a:rPr lang="ja-JP" altLang="en-US" sz="2400" b="1" dirty="0"/>
              <a:t>さんと別居室の</a:t>
            </a:r>
            <a:r>
              <a:rPr lang="en-US" altLang="ja-JP" sz="2400" b="1" dirty="0"/>
              <a:t>C</a:t>
            </a:r>
            <a:r>
              <a:rPr lang="ja-JP" altLang="en-US" sz="2400" b="1" dirty="0"/>
              <a:t>さんが体調不良を訴え、発熱、咳、のどの</a:t>
            </a:r>
            <a:endParaRPr lang="en-US" altLang="ja-JP" sz="2400" b="1" dirty="0"/>
          </a:p>
          <a:p>
            <a:pPr marL="0" indent="0">
              <a:lnSpc>
                <a:spcPct val="120000"/>
              </a:lnSpc>
              <a:buNone/>
            </a:pPr>
            <a:r>
              <a:rPr lang="en-US" altLang="ja-JP" sz="2400" b="1" dirty="0"/>
              <a:t>                </a:t>
            </a:r>
            <a:r>
              <a:rPr lang="ja-JP" altLang="en-US" sz="2400" b="1" dirty="0"/>
              <a:t>痛みがあることがわかりました。介護職員は、報告をしようと考えています。</a:t>
            </a:r>
            <a:endParaRPr lang="en-US" altLang="ja-JP" sz="2400" b="1" dirty="0"/>
          </a:p>
        </p:txBody>
      </p:sp>
      <p:sp>
        <p:nvSpPr>
          <p:cNvPr id="6" name="コンテンツ プレースホルダー 2">
            <a:extLst>
              <a:ext uri="{FF2B5EF4-FFF2-40B4-BE49-F238E27FC236}">
                <a16:creationId xmlns:a16="http://schemas.microsoft.com/office/drawing/2014/main" id="{66C3CCDA-CB40-402C-BDB3-A58CE642A7DB}"/>
              </a:ext>
            </a:extLst>
          </p:cNvPr>
          <p:cNvSpPr txBox="1">
            <a:spLocks/>
          </p:cNvSpPr>
          <p:nvPr/>
        </p:nvSpPr>
        <p:spPr>
          <a:xfrm>
            <a:off x="1" y="5002727"/>
            <a:ext cx="12191999" cy="15793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t>＜補足情報＞</a:t>
            </a:r>
            <a:endParaRPr lang="en-US" altLang="ja-JP" sz="1600" dirty="0"/>
          </a:p>
          <a:p>
            <a:pPr>
              <a:lnSpc>
                <a:spcPct val="100000"/>
              </a:lnSpc>
              <a:spcBef>
                <a:spcPts val="0"/>
              </a:spcBef>
            </a:pPr>
            <a:r>
              <a:rPr lang="en-US" altLang="ja-JP" sz="1600" dirty="0"/>
              <a:t>A</a:t>
            </a:r>
            <a:r>
              <a:rPr lang="ja-JP" altLang="en-US" sz="1600" dirty="0"/>
              <a:t>さんは、４人部屋ｋ号室を利用しています （配置図１）。</a:t>
            </a:r>
            <a:endParaRPr lang="en-US" altLang="ja-JP" sz="1600" dirty="0"/>
          </a:p>
          <a:p>
            <a:pPr>
              <a:lnSpc>
                <a:spcPct val="100000"/>
              </a:lnSpc>
              <a:spcBef>
                <a:spcPts val="0"/>
              </a:spcBef>
            </a:pPr>
            <a:r>
              <a:rPr lang="ja-JP" altLang="en-US" sz="1600" dirty="0"/>
              <a:t>嘱託医は学会参加でしばらく不在されています（電話はつながります）。</a:t>
            </a:r>
            <a:endParaRPr lang="en-US" altLang="ja-JP" sz="1600" dirty="0"/>
          </a:p>
          <a:p>
            <a:pPr>
              <a:lnSpc>
                <a:spcPct val="100000"/>
              </a:lnSpc>
              <a:spcBef>
                <a:spcPts val="0"/>
              </a:spcBef>
            </a:pPr>
            <a:r>
              <a:rPr lang="ja-JP" altLang="en-US" sz="1600" dirty="0"/>
              <a:t>協力医療機関は、</a:t>
            </a:r>
            <a:r>
              <a:rPr lang="en-US" altLang="ja-JP" sz="1600" dirty="0"/>
              <a:t>Y</a:t>
            </a:r>
            <a:r>
              <a:rPr lang="ja-JP" altLang="en-US" sz="1600" dirty="0"/>
              <a:t>クリニックです。診療時間は、</a:t>
            </a:r>
            <a:r>
              <a:rPr lang="en-US" altLang="ja-JP" sz="1600" dirty="0"/>
              <a:t>9</a:t>
            </a:r>
            <a:r>
              <a:rPr lang="ja-JP" altLang="en-US" sz="1600" dirty="0"/>
              <a:t>時～</a:t>
            </a:r>
            <a:r>
              <a:rPr lang="en-US" altLang="ja-JP" sz="1600" dirty="0"/>
              <a:t>12</a:t>
            </a:r>
            <a:r>
              <a:rPr lang="ja-JP" altLang="en-US" sz="1600" dirty="0"/>
              <a:t>時、</a:t>
            </a:r>
            <a:r>
              <a:rPr lang="en-US" altLang="ja-JP" sz="1600" dirty="0"/>
              <a:t>14</a:t>
            </a:r>
            <a:r>
              <a:rPr lang="ja-JP" altLang="en-US" sz="1600" dirty="0"/>
              <a:t>時～</a:t>
            </a:r>
            <a:r>
              <a:rPr lang="en-US" altLang="ja-JP" sz="1600" dirty="0"/>
              <a:t>18</a:t>
            </a:r>
            <a:r>
              <a:rPr lang="ja-JP" altLang="en-US" sz="1600" dirty="0"/>
              <a:t>時、水・土曜日は午後休診、日曜は休診です。往診対応あり</a:t>
            </a:r>
            <a:endParaRPr lang="en-US" altLang="ja-JP" sz="1600" dirty="0"/>
          </a:p>
          <a:p>
            <a:pPr>
              <a:lnSpc>
                <a:spcPct val="100000"/>
              </a:lnSpc>
              <a:spcBef>
                <a:spcPts val="0"/>
              </a:spcBef>
            </a:pPr>
            <a:r>
              <a:rPr lang="ja-JP" altLang="en-US" sz="1600" dirty="0"/>
              <a:t>長崎県の感染症流行状況は、先月インフルエンザの流行入りが発表され、最近、職員のこどもさんがインフルエンザで休んでいるとの話が出ていました。</a:t>
            </a:r>
            <a:r>
              <a:rPr lang="en-US" altLang="ja-JP" sz="1600" dirty="0"/>
              <a:t>COVID-19</a:t>
            </a:r>
            <a:r>
              <a:rPr lang="ja-JP" altLang="en-US" sz="1600" dirty="0"/>
              <a:t>やマイコプラズマ肺炎、</a:t>
            </a:r>
            <a:r>
              <a:rPr lang="en-US" altLang="ja-JP" sz="1600" dirty="0"/>
              <a:t>RS</a:t>
            </a:r>
            <a:r>
              <a:rPr lang="ja-JP" altLang="en-US" sz="1600" dirty="0"/>
              <a:t>ウイルス感染症など呼吸器感染症の報告が例年と比較して多い状況です。</a:t>
            </a:r>
            <a:endParaRPr lang="en-US" altLang="ja-JP" sz="1600" dirty="0"/>
          </a:p>
        </p:txBody>
      </p:sp>
      <p:sp>
        <p:nvSpPr>
          <p:cNvPr id="5" name="タイトル 1">
            <a:extLst>
              <a:ext uri="{FF2B5EF4-FFF2-40B4-BE49-F238E27FC236}">
                <a16:creationId xmlns:a16="http://schemas.microsoft.com/office/drawing/2014/main" id="{4BFF1F54-2175-46B5-9C51-1FB3193A9ADA}"/>
              </a:ext>
            </a:extLst>
          </p:cNvPr>
          <p:cNvSpPr txBox="1">
            <a:spLocks/>
          </p:cNvSpPr>
          <p:nvPr/>
        </p:nvSpPr>
        <p:spPr>
          <a:xfrm>
            <a:off x="0" y="0"/>
            <a:ext cx="12192000" cy="720000"/>
          </a:xfrm>
          <a:prstGeom prst="rect">
            <a:avLst/>
          </a:prstGeom>
          <a:solidFill>
            <a:schemeClr val="accent1">
              <a:lumMod val="50000"/>
            </a:schemeClr>
          </a:solidFill>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solidFill>
                  <a:schemeClr val="bg1"/>
                </a:solidFill>
              </a:rPr>
              <a:t>訓練シナリオ　　＜シーン１＞</a:t>
            </a:r>
          </a:p>
        </p:txBody>
      </p:sp>
    </p:spTree>
    <p:extLst>
      <p:ext uri="{BB962C8B-B14F-4D97-AF65-F5344CB8AC3E}">
        <p14:creationId xmlns:p14="http://schemas.microsoft.com/office/powerpoint/2010/main" val="379882644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2">
      <a:majorFont>
        <a:latin typeface="BIZ UDPゴシック"/>
        <a:ea typeface="BIZ UDPゴシック"/>
        <a:cs typeface=""/>
      </a:majorFont>
      <a:minorFont>
        <a:latin typeface="BIZ UDPゴシック"/>
        <a:ea typeface="BIZ UD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7857</TotalTime>
  <Words>3446</Words>
  <Application>Microsoft Office PowerPoint</Application>
  <PresentationFormat>ワイド画面</PresentationFormat>
  <Paragraphs>370</Paragraphs>
  <Slides>25</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25</vt:i4>
      </vt:variant>
    </vt:vector>
  </HeadingPairs>
  <TitlesOfParts>
    <vt:vector size="30" baseType="lpstr">
      <vt:lpstr>BIZ UDPゴシック</vt:lpstr>
      <vt:lpstr>游ゴシック</vt:lpstr>
      <vt:lpstr>Arial</vt:lpstr>
      <vt:lpstr>Wingdings</vt:lpstr>
      <vt:lpstr>Office テーマ</vt:lpstr>
      <vt:lpstr>介護施設と医療機関の連携強化 感染症発生時の対応訓練 （机上訓練）</vt:lpstr>
      <vt:lpstr>事前説明</vt:lpstr>
      <vt:lpstr>感染対策に関する介護保険施設等との連携推進</vt:lpstr>
      <vt:lpstr>この訓練のねらい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まずはやってみましょう</vt:lpstr>
      <vt:lpstr>まずはこんな訓練から</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浦川美穂</dc:creator>
  <cp:lastModifiedBy>浦川美穂</cp:lastModifiedBy>
  <cp:revision>70</cp:revision>
  <cp:lastPrinted>2024-12-17T01:37:38Z</cp:lastPrinted>
  <dcterms:created xsi:type="dcterms:W3CDTF">2023-10-23T06:04:04Z</dcterms:created>
  <dcterms:modified xsi:type="dcterms:W3CDTF">2024-12-17T01:52:58Z</dcterms:modified>
</cp:coreProperties>
</file>